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5" r:id="rId88"/>
    <p:sldId id="346" r:id="rId8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tif>
</file>

<file path=ppt/media/image6.tif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Shape 18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9" name="Shape 19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Mine, I found the comparison between reactive expression and isolate misleading because reactive() creates a function-like thing and isolate() immediately returns the value of the expression you pass it. So isolate() is like "run this code now but with a modifier" while reactive() is like "create a new reactive object using this code and I'm going to use it from elsewhere" which is a much larger responsibility.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use Sys.time in name to distinguish between files downloaded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4" name="Shape 2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create a calculated value that only updates in response to an event as opposed to perform an action in response to an event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7" name="Shape 3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use Sys.time in name to distinguish between files downloaded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2" name="Shape 3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is a bit distracting so we won’t be building on it going forward.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3" name="Shape 4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Putting it all together…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"/>
          <p:cNvSpPr txBox="1">
            <a:spLocks noGrp="1"/>
          </p:cNvSpPr>
          <p:nvPr>
            <p:ph type="body" sz="quarter" idx="21"/>
          </p:nvPr>
        </p:nvSpPr>
        <p:spPr>
          <a:xfrm>
            <a:off x="80527" y="9325888"/>
            <a:ext cx="19995412" cy="290750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5000" cap="all">
                <a:solidFill>
                  <a:srgbClr val="447FB5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8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80527" y="12269988"/>
            <a:ext cx="19995412" cy="10183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6000" b="1" cap="all">
                <a:solidFill>
                  <a:srgbClr val="447FB5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2387600" y="8001000"/>
            <a:ext cx="196215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9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2374900" y="5422899"/>
            <a:ext cx="19621500" cy="1790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1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2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2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3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134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4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147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5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5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49" y="2310475"/>
            <a:ext cx="23050501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instructor…"/>
          <p:cNvSpPr txBox="1">
            <a:spLocks noGrp="1"/>
          </p:cNvSpPr>
          <p:nvPr>
            <p:ph type="body" sz="quarter" idx="21"/>
          </p:nvPr>
        </p:nvSpPr>
        <p:spPr>
          <a:xfrm>
            <a:off x="6546453" y="4794678"/>
            <a:ext cx="11291094" cy="4126644"/>
          </a:xfrm>
          <a:prstGeom prst="rect">
            <a:avLst/>
          </a:prstGeom>
        </p:spPr>
        <p:txBody>
          <a:bodyPr/>
          <a:lstStyle/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instructor </a:t>
            </a:r>
          </a:p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name</a:t>
            </a:r>
          </a:p>
        </p:txBody>
      </p:sp>
      <p:sp>
        <p:nvSpPr>
          <p:cNvPr id="29" name=" @twitter"/>
          <p:cNvSpPr txBox="1">
            <a:spLocks noGrp="1"/>
          </p:cNvSpPr>
          <p:nvPr>
            <p:ph type="body" sz="quarter" idx="22"/>
          </p:nvPr>
        </p:nvSpPr>
        <p:spPr>
          <a:xfrm>
            <a:off x="9662360" y="11050685"/>
            <a:ext cx="5059280" cy="1177998"/>
          </a:xfrm>
          <a:prstGeom prst="rect">
            <a:avLst/>
          </a:prstGeom>
        </p:spPr>
        <p:txBody>
          <a:bodyPr lIns="71437" tIns="71437" rIns="71437" bIns="71437">
            <a:noAutofit/>
          </a:bodyPr>
          <a:lstStyle/>
          <a:p>
            <a:pPr marL="0" indent="0" defTabSz="584200">
              <a:spcBef>
                <a:spcPts val="0"/>
              </a:spcBef>
              <a:buSzTx/>
              <a:buNone/>
              <a:defRPr sz="5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solidFill>
                  <a:srgbClr val="0365C0"/>
                </a:solidFill>
                <a:latin typeface="+mj-lt"/>
                <a:ea typeface="+mj-ea"/>
                <a:cs typeface="+mj-cs"/>
                <a:sym typeface="Helvetica"/>
              </a:rPr>
              <a:t></a:t>
            </a:r>
            <a:r>
              <a:t> </a:t>
            </a:r>
            <a:r>
              <a:rPr>
                <a:solidFill>
                  <a:srgbClr val="53585F"/>
                </a:solidFill>
              </a:rPr>
              <a:t>@twitter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utlin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outline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151783" y="2312924"/>
            <a:ext cx="18080435" cy="9090151"/>
          </a:xfrm>
          <a:prstGeom prst="rect">
            <a:avLst/>
          </a:prstGeom>
        </p:spPr>
        <p:txBody>
          <a:bodyPr/>
          <a:lstStyle/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860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352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</p:txBody>
      </p:sp>
      <p:sp>
        <p:nvSpPr>
          <p:cNvPr id="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">
    <p:bg>
      <p:bgPr>
        <a:solidFill>
          <a:srgbClr val="447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ection…"/>
          <p:cNvSpPr txBox="1">
            <a:spLocks noGrp="1"/>
          </p:cNvSpPr>
          <p:nvPr>
            <p:ph type="body" sz="half" idx="21"/>
          </p:nvPr>
        </p:nvSpPr>
        <p:spPr>
          <a:xfrm>
            <a:off x="64262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Section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Name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section Divider"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ubsection…"/>
          <p:cNvSpPr txBox="1">
            <a:spLocks noGrp="1"/>
          </p:cNvSpPr>
          <p:nvPr>
            <p:ph type="body" sz="half" idx="21"/>
          </p:nvPr>
        </p:nvSpPr>
        <p:spPr>
          <a:xfrm>
            <a:off x="12700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Subsection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Name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Object Placeholder"/>
          <p:cNvSpPr txBox="1">
            <a:spLocks noGrp="1"/>
          </p:cNvSpPr>
          <p:nvPr>
            <p:ph idx="3"/>
          </p:nvPr>
        </p:nvSpPr>
        <p:spPr>
          <a:xfrm>
            <a:off x="666750" y="2243435"/>
            <a:ext cx="23050500" cy="10202565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400">
                <a:solidFill>
                  <a:srgbClr val="535353"/>
                </a:solidFill>
              </a:defRPr>
            </a:pPr>
            <a:endParaRPr/>
          </a:p>
        </p:txBody>
      </p:sp>
      <p:sp>
        <p:nvSpPr>
          <p:cNvPr id="6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312924"/>
            <a:ext cx="23050500" cy="1023691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228600">
              <a:buSzTx/>
              <a:buNone/>
            </a:lvl2pPr>
            <a:lvl3pPr marL="0" indent="457200">
              <a:buSzTx/>
              <a:buNone/>
            </a:lvl3pPr>
            <a:lvl4pPr marL="0" indent="685800">
              <a:buSzTx/>
              <a:buNone/>
            </a:lvl4pPr>
            <a:lvl5pPr marL="0" indent="9144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/>
          <p:cNvGrpSpPr/>
          <p:nvPr/>
        </p:nvGrpSpPr>
        <p:grpSpPr>
          <a:xfrm>
            <a:off x="5860851" y="1931114"/>
            <a:ext cx="12662298" cy="8376048"/>
            <a:chOff x="0" y="0"/>
            <a:chExt cx="12662296" cy="8376047"/>
          </a:xfrm>
        </p:grpSpPr>
        <p:sp>
          <p:nvSpPr>
            <p:cNvPr id="2" name="Rounded Rectangle"/>
            <p:cNvSpPr/>
            <p:nvPr/>
          </p:nvSpPr>
          <p:spPr>
            <a:xfrm>
              <a:off x="0" y="89636"/>
              <a:ext cx="12662297" cy="8286412"/>
            </a:xfrm>
            <a:prstGeom prst="roundRect">
              <a:avLst>
                <a:gd name="adj" fmla="val 9043"/>
              </a:avLst>
            </a:prstGeom>
            <a:solidFill>
              <a:srgbClr val="0365C0"/>
            </a:solidFill>
            <a:ln w="12700" cap="flat">
              <a:noFill/>
              <a:miter lim="400000"/>
            </a:ln>
            <a:effectLst>
              <a:outerShdw blurRad="177800" dist="1016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" name="Rectangle"/>
            <p:cNvSpPr/>
            <p:nvPr/>
          </p:nvSpPr>
          <p:spPr>
            <a:xfrm>
              <a:off x="0" y="2258563"/>
              <a:ext cx="12662297" cy="536670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4" name="HELLO"/>
            <p:cNvSpPr txBox="1"/>
            <p:nvPr/>
          </p:nvSpPr>
          <p:spPr>
            <a:xfrm>
              <a:off x="3839402" y="0"/>
              <a:ext cx="4961188" cy="167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 sz="9000" b="1" spc="9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HELLO</a:t>
              </a:r>
            </a:p>
          </p:txBody>
        </p:sp>
        <p:sp>
          <p:nvSpPr>
            <p:cNvPr id="5" name="my name is"/>
            <p:cNvSpPr txBox="1"/>
            <p:nvPr/>
          </p:nvSpPr>
          <p:spPr>
            <a:xfrm>
              <a:off x="4393863" y="1294751"/>
              <a:ext cx="3844526" cy="995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my name is</a:t>
              </a:r>
            </a:p>
          </p:txBody>
        </p:sp>
      </p:grp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09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1346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2083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2819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35563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4292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5029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5766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6502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t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t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ti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t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2.xml"/><Relationship Id="rId7" Type="http://schemas.openxmlformats.org/officeDocument/2006/relationships/hyperlink" Target="http://rmarkdown.rstudio.com/flexdashboard/using.html#appearance" TargetMode="Externa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hyperlink" Target="http://rmarkdown.rstudio.com/flexdashboard/using.html#layout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.github.io/shinydashboard/structure.html#message-menus" TargetMode="External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reactive programm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defTabSz="652145">
              <a:defRPr sz="11850"/>
            </a:lvl1pPr>
          </a:lstStyle>
          <a:p>
            <a:r>
              <a:rPr dirty="0"/>
              <a:t>reactive programming</a:t>
            </a:r>
            <a:r>
              <a:rPr lang="en-US" dirty="0"/>
              <a:t> &amp; Dashboards</a:t>
            </a:r>
            <a:endParaRPr dirty="0"/>
          </a:p>
        </p:txBody>
      </p:sp>
      <p:sp>
        <p:nvSpPr>
          <p:cNvPr id="186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8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PARt 2"/>
          <p:cNvSpPr txBox="1"/>
          <p:nvPr/>
        </p:nvSpPr>
        <p:spPr>
          <a:xfrm>
            <a:off x="80527" y="11949707"/>
            <a:ext cx="19995412" cy="1338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75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isolate() is used to stop a reac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latin typeface="Monaco"/>
                <a:ea typeface="Monaco"/>
                <a:cs typeface="Monaco"/>
                <a:sym typeface="Monaco"/>
              </a:rPr>
              <a:t>isolate()</a:t>
            </a:r>
            <a:r>
              <a:t> is used to stop a reaction</a:t>
            </a:r>
          </a:p>
          <a:p>
            <a:r>
              <a:t>while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observeEvent()</a:t>
            </a:r>
            <a:r>
              <a:t> is used to perform an </a:t>
            </a:r>
            <a:r>
              <a:rPr b="1"/>
              <a:t>action</a:t>
            </a:r>
            <a:r>
              <a:t> in response to an event</a:t>
            </a:r>
          </a:p>
          <a:p>
            <a:pPr lvl="1"/>
            <a:r>
              <a:t>Note: "recalculate a value" does not generally count as performing an action, we’ll next discuss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eventReactive()</a:t>
            </a:r>
            <a:r>
              <a:t> for that</a:t>
            </a:r>
          </a:p>
        </p:txBody>
      </p:sp>
      <p:sp>
        <p:nvSpPr>
          <p:cNvPr id="249" name="isolate vs. observeeven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isolate vs. observeevent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Delay reactions with…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21844000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Delay reactions with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eventReactive()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observeEvent() is to to perform an action in response to an eve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latin typeface="Monaco"/>
                <a:ea typeface="Monaco"/>
                <a:cs typeface="Monaco"/>
                <a:sym typeface="Monaco"/>
              </a:rPr>
              <a:t>observeEvent()</a:t>
            </a:r>
            <a:r>
              <a:t> is to to perform an </a:t>
            </a:r>
            <a:r>
              <a:rPr b="1"/>
              <a:t>action</a:t>
            </a:r>
            <a:r>
              <a:t> in response to an event</a:t>
            </a:r>
          </a:p>
          <a:p>
            <a:r>
              <a:t>while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eventReactive()</a:t>
            </a:r>
            <a:r>
              <a:t> is used to create a </a:t>
            </a:r>
            <a:r>
              <a:rPr b="1"/>
              <a:t>calculated value</a:t>
            </a:r>
            <a:r>
              <a:t> that only updates in response to an event</a:t>
            </a:r>
          </a:p>
          <a:p>
            <a:pPr lvl="1"/>
            <a:r>
              <a:t>Just like a normal reactive expression except only invalidates in response to the given event.</a:t>
            </a:r>
          </a:p>
        </p:txBody>
      </p:sp>
      <p:sp>
        <p:nvSpPr>
          <p:cNvPr id="254" name="observeevent vs. eventreac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28319">
              <a:defRPr sz="9600"/>
            </a:lvl1pPr>
          </a:lstStyle>
          <a:p>
            <a:r>
              <a:t>observeevent vs. eventreactive</a:t>
            </a:r>
          </a:p>
        </p:txBody>
      </p:sp>
      <p:sp>
        <p:nvSpPr>
          <p:cNvPr id="255" name="Rectangle"/>
          <p:cNvSpPr/>
          <p:nvPr/>
        </p:nvSpPr>
        <p:spPr>
          <a:xfrm>
            <a:off x="1033450" y="9201267"/>
            <a:ext cx="22317101" cy="187841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6" name="observeEvent(eventExpr, valueExpr, …)"/>
          <p:cNvSpPr txBox="1"/>
          <p:nvPr/>
        </p:nvSpPr>
        <p:spPr>
          <a:xfrm>
            <a:off x="1198577" y="9690734"/>
            <a:ext cx="21986846" cy="899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</a:t>
            </a:r>
            <a:r>
              <a:rPr>
                <a:solidFill>
                  <a:srgbClr val="005493"/>
                </a:solidFill>
              </a:rPr>
              <a:t>eventExpr</a:t>
            </a:r>
            <a:r>
              <a:t>, </a:t>
            </a:r>
            <a:r>
              <a:rPr>
                <a:solidFill>
                  <a:srgbClr val="008F00"/>
                </a:solidFill>
              </a:rPr>
              <a:t>valueExpr</a:t>
            </a:r>
            <a:r>
              <a:t>, …)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5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6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4" name="Change how the random sample is generated such that it is updated when the user clicks on an action button that says “Get new sample”.…"/>
          <p:cNvSpPr txBox="1">
            <a:spLocks noGrp="1"/>
          </p:cNvSpPr>
          <p:nvPr>
            <p:ph type="body" idx="21"/>
          </p:nvPr>
        </p:nvSpPr>
        <p:spPr>
          <a:xfrm>
            <a:off x="3469381" y="2826086"/>
            <a:ext cx="17445237" cy="8063828"/>
          </a:xfrm>
          <a:prstGeom prst="rect">
            <a:avLst/>
          </a:prstGeom>
        </p:spPr>
        <p:txBody>
          <a:bodyPr anchor="ctr"/>
          <a:lstStyle/>
          <a:p>
            <a:r>
              <a:t>Change how the random sample is generated such that it is updated when the user clicks on an action button that says “Get new sample”.</a:t>
            </a:r>
          </a:p>
          <a:p>
            <a:r>
              <a:t>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movies_15.R</a:t>
            </a:r>
            <a:r>
              <a:t> as the basis of the script and make the updates there.</a:t>
            </a:r>
          </a:p>
          <a:p>
            <a:r>
              <a:t>Run the app to ensure that the behavior is as described</a:t>
            </a:r>
          </a:p>
          <a:p>
            <a:r>
              <a:t>Compare your code / output with the person sitting next to / nearby you</a:t>
            </a:r>
          </a:p>
        </p:txBody>
      </p:sp>
      <p:pic>
        <p:nvPicPr>
          <p:cNvPr id="265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65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6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7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27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server:"/>
          <p:cNvSpPr txBox="1"/>
          <p:nvPr/>
        </p:nvSpPr>
        <p:spPr>
          <a:xfrm>
            <a:off x="1030275" y="7278905"/>
            <a:ext cx="22326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server:</a:t>
            </a:r>
          </a:p>
        </p:txBody>
      </p:sp>
      <p:sp>
        <p:nvSpPr>
          <p:cNvPr id="274" name="Rectangle"/>
          <p:cNvSpPr/>
          <p:nvPr/>
        </p:nvSpPr>
        <p:spPr>
          <a:xfrm>
            <a:off x="1049325" y="8174255"/>
            <a:ext cx="22317101" cy="405565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5" name="movies_sample &lt;- eventReactive(eventExpr = input$get_new_sample,…"/>
          <p:cNvSpPr txBox="1"/>
          <p:nvPr/>
        </p:nvSpPr>
        <p:spPr>
          <a:xfrm>
            <a:off x="1198577" y="8256899"/>
            <a:ext cx="21986846" cy="389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movies_sample &lt;- eventReactive(</a:t>
            </a:r>
            <a:r>
              <a:rPr>
                <a:solidFill>
                  <a:srgbClr val="005493"/>
                </a:solidFill>
              </a:rPr>
              <a:t>eventExpr</a:t>
            </a:r>
            <a:r>
              <a:t> = input$</a:t>
            </a:r>
            <a:r>
              <a:rPr>
                <a:solidFill>
                  <a:srgbClr val="FF9300"/>
                </a:solidFill>
              </a:rPr>
              <a:t>get_new_sample</a:t>
            </a:r>
            <a:r>
              <a:t>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</a:t>
            </a:r>
            <a:r>
              <a:rPr>
                <a:solidFill>
                  <a:srgbClr val="008F00"/>
                </a:solidFill>
              </a:rPr>
              <a:t>valueExpr</a:t>
            </a:r>
            <a:r>
              <a:t> = {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req(input$n_samp)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  sample_n(movies_subset(), input$n_samp)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},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  </a:t>
            </a:r>
            <a:r>
              <a:rPr>
                <a:solidFill>
                  <a:srgbClr val="009193"/>
                </a:solidFill>
              </a:rPr>
              <a:t>ignoreNULL</a:t>
            </a:r>
            <a:r>
              <a:t> = FALSE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  <p:sp>
        <p:nvSpPr>
          <p:cNvPr id="276" name="ui:"/>
          <p:cNvSpPr txBox="1"/>
          <p:nvPr/>
        </p:nvSpPr>
        <p:spPr>
          <a:xfrm>
            <a:off x="1030275" y="4441868"/>
            <a:ext cx="89006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ui:</a:t>
            </a:r>
          </a:p>
        </p:txBody>
      </p:sp>
      <p:sp>
        <p:nvSpPr>
          <p:cNvPr id="277" name="Rectangle"/>
          <p:cNvSpPr/>
          <p:nvPr/>
        </p:nvSpPr>
        <p:spPr>
          <a:xfrm>
            <a:off x="1049325" y="5337218"/>
            <a:ext cx="22317101" cy="1707932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8" name="actionButton(inputId = &quot;get_new_sample&quot;,…"/>
          <p:cNvSpPr txBox="1"/>
          <p:nvPr/>
        </p:nvSpPr>
        <p:spPr>
          <a:xfrm>
            <a:off x="1198577" y="5611250"/>
            <a:ext cx="21986846" cy="1159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actionButton(</a:t>
            </a:r>
            <a:r>
              <a:rPr>
                <a:solidFill>
                  <a:srgbClr val="0096FF"/>
                </a:solidFill>
              </a:rPr>
              <a:t>inputId</a:t>
            </a:r>
            <a:r>
              <a:t> = "</a:t>
            </a:r>
            <a:r>
              <a:rPr>
                <a:solidFill>
                  <a:srgbClr val="FF9300"/>
                </a:solidFill>
              </a:rPr>
              <a:t>get_new_sample</a:t>
            </a:r>
            <a:r>
              <a:t>",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</a:t>
            </a:r>
            <a:r>
              <a:rPr>
                <a:solidFill>
                  <a:srgbClr val="0096FF"/>
                </a:solidFill>
              </a:rPr>
              <a:t>label</a:t>
            </a:r>
            <a:r>
              <a:t> = "Get new sample")</a:t>
            </a:r>
          </a:p>
        </p:txBody>
      </p:sp>
      <p:sp>
        <p:nvSpPr>
          <p:cNvPr id="279" name="Solution can also be found in movies_16.R."/>
          <p:cNvSpPr txBox="1"/>
          <p:nvPr/>
        </p:nvSpPr>
        <p:spPr>
          <a:xfrm>
            <a:off x="3469381" y="3104712"/>
            <a:ext cx="17445237" cy="1605868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Solution can also be found in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movies_16.R</a:t>
            </a:r>
            <a:r>
              <a:t>.</a:t>
            </a:r>
          </a:p>
        </p:txBody>
      </p:sp>
      <p:grpSp>
        <p:nvGrpSpPr>
          <p:cNvPr id="282" name="Group"/>
          <p:cNvGrpSpPr/>
          <p:nvPr/>
        </p:nvGrpSpPr>
        <p:grpSpPr>
          <a:xfrm>
            <a:off x="13719801" y="9751580"/>
            <a:ext cx="10445816" cy="3135746"/>
            <a:chOff x="0" y="0"/>
            <a:chExt cx="10445815" cy="3135744"/>
          </a:xfrm>
        </p:grpSpPr>
        <p:sp>
          <p:nvSpPr>
            <p:cNvPr id="280" name="Initially perform the action/calculation and just let the user re-initiate it (like a &quot;Recalculate&quot; button)"/>
            <p:cNvSpPr/>
            <p:nvPr/>
          </p:nvSpPr>
          <p:spPr>
            <a:xfrm>
              <a:off x="2833355" y="0"/>
              <a:ext cx="7612461" cy="313445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1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9193"/>
                  </a:solidFill>
                </a:defRPr>
              </a:lvl1pPr>
            </a:lstStyle>
            <a:p>
              <a:r>
                <a:t> Initially perform the action/calculation and just let the user re-initiate it (like a "Recalculate" button)</a:t>
              </a:r>
            </a:p>
          </p:txBody>
        </p:sp>
        <p:sp>
          <p:nvSpPr>
            <p:cNvPr id="281" name="Triangle"/>
            <p:cNvSpPr/>
            <p:nvPr/>
          </p:nvSpPr>
          <p:spPr>
            <a:xfrm rot="16200000">
              <a:off x="-151936" y="160176"/>
              <a:ext cx="3127505" cy="2823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91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2" grpId="1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cheduling"/>
          <p:cNvSpPr txBox="1">
            <a:spLocks noGrp="1"/>
          </p:cNvSpPr>
          <p:nvPr>
            <p:ph type="body" idx="21"/>
          </p:nvPr>
        </p:nvSpPr>
        <p:spPr>
          <a:xfrm>
            <a:off x="2860741" y="3291316"/>
            <a:ext cx="20249688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Scheduling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chedule with invalidateLater()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17712788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Schedule with invalidateLater()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If this is placed within an observer or reactive expression, that object will be invalidated (and re-execute) after the interval has passe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If this is placed within an observer or reactive expression, that object will be invalidated (and re-execute) after the interval has passed</a:t>
            </a:r>
          </a:p>
          <a:p>
            <a:r>
              <a:t>The re-execution will reset the invalidation flag, so in a typical use case, the object will keep re-executing and waiting for the specified interval. </a:t>
            </a:r>
          </a:p>
          <a:p>
            <a:r>
              <a:t>It's possible to stop this cycle by adding conditional logic that prevents the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invalidateLater()</a:t>
            </a:r>
            <a:r>
              <a:t> from being run.</a:t>
            </a:r>
          </a:p>
        </p:txBody>
      </p:sp>
      <p:sp>
        <p:nvSpPr>
          <p:cNvPr id="291" name="invalidatelat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invalidatelater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9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9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9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9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erver:"/>
          <p:cNvSpPr txBox="1"/>
          <p:nvPr/>
        </p:nvSpPr>
        <p:spPr>
          <a:xfrm>
            <a:off x="1030275" y="6624154"/>
            <a:ext cx="22326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server:</a:t>
            </a:r>
          </a:p>
        </p:txBody>
      </p:sp>
      <p:sp>
        <p:nvSpPr>
          <p:cNvPr id="300" name="Rectangle"/>
          <p:cNvSpPr/>
          <p:nvPr/>
        </p:nvSpPr>
        <p:spPr>
          <a:xfrm>
            <a:off x="1049325" y="7519504"/>
            <a:ext cx="22317101" cy="4648951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1" name="# Calculate time difference between when app is first launched and now…"/>
          <p:cNvSpPr txBox="1"/>
          <p:nvPr/>
        </p:nvSpPr>
        <p:spPr>
          <a:xfrm>
            <a:off x="1204927" y="7693474"/>
            <a:ext cx="21986847" cy="4301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Calculate time difference between when app is first launched and now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beg &lt;- reactive({ Sys.time() })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now &lt;- reactive({ </a:t>
            </a:r>
            <a:r>
              <a:rPr>
                <a:solidFill>
                  <a:srgbClr val="FF40FF"/>
                </a:solidFill>
              </a:rPr>
              <a:t>invalidateLater(</a:t>
            </a:r>
            <a:r>
              <a:t>millis = 1000</a:t>
            </a:r>
            <a:r>
              <a:rPr>
                <a:solidFill>
                  <a:srgbClr val="FF40FF"/>
                </a:solidFill>
              </a:rPr>
              <a:t>)</a:t>
            </a:r>
            <a:r>
              <a:t>; Sys.time() })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diff &lt;- reactive({ round(difftime(now(), beg(), units = "secs")) })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28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Print time viewing app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output$</a:t>
            </a:r>
            <a:r>
              <a:rPr>
                <a:solidFill>
                  <a:srgbClr val="FF9300"/>
                </a:solidFill>
              </a:rPr>
              <a:t>time_elapsed</a:t>
            </a:r>
            <a:r>
              <a:t> &lt;- renderText({ 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paste("You have been viewing this app for", diff(), "seconds.") 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  <p:sp>
        <p:nvSpPr>
          <p:cNvPr id="302" name="Tell the user how long they have been viewing your app for. See movies_17.R."/>
          <p:cNvSpPr txBox="1"/>
          <p:nvPr/>
        </p:nvSpPr>
        <p:spPr>
          <a:xfrm>
            <a:off x="3950296" y="2492619"/>
            <a:ext cx="16496110" cy="2315357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 sz="600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Tell the user how long they have been viewing your app for.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movies_17.R</a:t>
            </a:r>
            <a:r>
              <a:t>.</a:t>
            </a:r>
          </a:p>
        </p:txBody>
      </p:sp>
      <p:sp>
        <p:nvSpPr>
          <p:cNvPr id="303" name="ui:"/>
          <p:cNvSpPr txBox="1"/>
          <p:nvPr/>
        </p:nvSpPr>
        <p:spPr>
          <a:xfrm>
            <a:off x="1030275" y="4420625"/>
            <a:ext cx="89006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ui:</a:t>
            </a:r>
          </a:p>
        </p:txBody>
      </p:sp>
      <p:sp>
        <p:nvSpPr>
          <p:cNvPr id="304" name="Rectangle"/>
          <p:cNvSpPr/>
          <p:nvPr/>
        </p:nvSpPr>
        <p:spPr>
          <a:xfrm>
            <a:off x="1049325" y="5315975"/>
            <a:ext cx="22317101" cy="1009350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5" name="textOutput(outputId = &quot;time_elapsed&quot;)"/>
          <p:cNvSpPr txBox="1"/>
          <p:nvPr/>
        </p:nvSpPr>
        <p:spPr>
          <a:xfrm>
            <a:off x="1204927" y="5513766"/>
            <a:ext cx="21986847" cy="613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textOutput(outputId = "</a:t>
            </a:r>
            <a:r>
              <a:rPr>
                <a:solidFill>
                  <a:srgbClr val="FF9300"/>
                </a:solidFill>
              </a:rPr>
              <a:t>time_elapsed</a:t>
            </a:r>
            <a:r>
              <a:t>")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1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1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3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14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15" name="Change how the random sample is generated such that it is updated every 5 seconds…"/>
          <p:cNvSpPr txBox="1">
            <a:spLocks noGrp="1"/>
          </p:cNvSpPr>
          <p:nvPr>
            <p:ph type="body" idx="21"/>
          </p:nvPr>
        </p:nvSpPr>
        <p:spPr>
          <a:xfrm>
            <a:off x="3469381" y="2826086"/>
            <a:ext cx="17445237" cy="8063828"/>
          </a:xfrm>
          <a:prstGeom prst="rect">
            <a:avLst/>
          </a:prstGeom>
        </p:spPr>
        <p:txBody>
          <a:bodyPr anchor="ctr"/>
          <a:lstStyle/>
          <a:p>
            <a:pPr marL="573397" indent="-573397" defTabSz="775969">
              <a:spcBef>
                <a:spcPts val="2800"/>
              </a:spcBef>
              <a:defRPr sz="4700"/>
            </a:pPr>
            <a:r>
              <a:t>Change how the random sample is generated such that it is updated every 5 seconds</a:t>
            </a:r>
          </a:p>
          <a:p>
            <a:pPr marL="1265801" lvl="1" indent="-573397" defTabSz="775969">
              <a:spcBef>
                <a:spcPts val="2800"/>
              </a:spcBef>
              <a:defRPr sz="4700"/>
            </a:pPr>
            <a:r>
              <a:t>Don’t forget to remove now unused functionality for the action button to get a new sample</a:t>
            </a:r>
          </a:p>
          <a:p>
            <a:pPr marL="573397" indent="-573397" defTabSz="775969">
              <a:spcBef>
                <a:spcPts val="2800"/>
              </a:spcBef>
              <a:defRPr sz="4700"/>
            </a:pPr>
            <a:r>
              <a:t>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movies_17.R</a:t>
            </a:r>
            <a:r>
              <a:t> as the basis of the script and make the updates there</a:t>
            </a:r>
          </a:p>
          <a:p>
            <a:pPr marL="573397" indent="-573397" defTabSz="775969">
              <a:spcBef>
                <a:spcPts val="2800"/>
              </a:spcBef>
              <a:defRPr sz="4700"/>
            </a:pPr>
            <a:r>
              <a:t>Run the app to ensure that the behavior is as described</a:t>
            </a:r>
          </a:p>
          <a:p>
            <a:pPr marL="573397" indent="-573397" defTabSz="775969">
              <a:spcBef>
                <a:spcPts val="2800"/>
              </a:spcBef>
              <a:defRPr sz="4700"/>
            </a:pPr>
            <a:r>
              <a:t>Compare your code / output with the person sitting next to / nearby you</a:t>
            </a:r>
          </a:p>
        </p:txBody>
      </p:sp>
      <p:pic>
        <p:nvPicPr>
          <p:cNvPr id="316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16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top - trigger - delay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2">
            <a:normAutofit fontScale="92500" lnSpcReduction="10000"/>
          </a:bodyPr>
          <a:lstStyle/>
          <a:p>
            <a:pPr marL="579119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Reactive Programming Part 2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Stop - trigger - delay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>
                <a:ea typeface="Monaco"/>
                <a:cs typeface="Monaco"/>
                <a:sym typeface="Monaco"/>
              </a:rPr>
              <a:t>isolate()</a:t>
            </a:r>
            <a:r>
              <a:rPr dirty="0"/>
              <a:t> 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 err="1">
                <a:ea typeface="Monaco"/>
                <a:cs typeface="Monaco"/>
                <a:sym typeface="Monaco"/>
              </a:rPr>
              <a:t>observeEvent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 err="1">
                <a:ea typeface="Monaco"/>
                <a:cs typeface="Monaco"/>
                <a:sym typeface="Monaco"/>
              </a:rPr>
              <a:t>eventReactive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Scheduling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Schedule with </a:t>
            </a:r>
            <a:r>
              <a:rPr dirty="0" err="1">
                <a:ea typeface="Monaco"/>
                <a:cs typeface="Monaco"/>
                <a:sym typeface="Monaco"/>
              </a:rPr>
              <a:t>invalidateLater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Monitor with </a:t>
            </a:r>
            <a:r>
              <a:rPr dirty="0" err="1">
                <a:ea typeface="Monaco"/>
                <a:cs typeface="Monaco"/>
                <a:sym typeface="Monaco"/>
              </a:rPr>
              <a:t>reactivePoll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  <a:r>
              <a:rPr dirty="0"/>
              <a:t> 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 err="1">
                <a:ea typeface="Monaco"/>
                <a:cs typeface="Monaco"/>
                <a:sym typeface="Monaco"/>
              </a:rPr>
              <a:t>reactiveFileReader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Reactivity best practices</a:t>
            </a:r>
            <a:endParaRPr lang="en-US" dirty="0"/>
          </a:p>
          <a:p>
            <a:pPr marL="579119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Dashboards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What is in a dashboard?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Server</a:t>
            </a:r>
          </a:p>
          <a:p>
            <a:pPr marL="2052319" lvl="2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 err="1"/>
              <a:t>reactiveFileReader</a:t>
            </a:r>
            <a:endParaRPr lang="en-US" dirty="0"/>
          </a:p>
          <a:p>
            <a:pPr marL="2052319" lvl="2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 err="1"/>
              <a:t>reactivePoll</a:t>
            </a:r>
            <a:endParaRPr lang="en-US" dirty="0"/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UI</a:t>
            </a:r>
          </a:p>
          <a:p>
            <a:pPr marL="2052319" lvl="2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Static vs. dynamic dashboards</a:t>
            </a:r>
          </a:p>
          <a:p>
            <a:pPr marL="2052319" lvl="2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Shiny pre-rendered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 err="1"/>
              <a:t>shinydashboard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1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2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32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server:"/>
          <p:cNvSpPr txBox="1"/>
          <p:nvPr/>
        </p:nvSpPr>
        <p:spPr>
          <a:xfrm>
            <a:off x="1030275" y="6746927"/>
            <a:ext cx="22326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server:</a:t>
            </a:r>
          </a:p>
        </p:txBody>
      </p:sp>
      <p:sp>
        <p:nvSpPr>
          <p:cNvPr id="325" name="Rectangle"/>
          <p:cNvSpPr/>
          <p:nvPr/>
        </p:nvSpPr>
        <p:spPr>
          <a:xfrm>
            <a:off x="1049325" y="7729212"/>
            <a:ext cx="22317101" cy="3199893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6" name="# Get new sample every 5 seconds…"/>
          <p:cNvSpPr txBox="1"/>
          <p:nvPr/>
        </p:nvSpPr>
        <p:spPr>
          <a:xfrm>
            <a:off x="1204927" y="7930075"/>
            <a:ext cx="21986847" cy="27981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Get new sample every 5 seconds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movies_sample &lt;- reactive({ </a:t>
            </a:r>
            <a:r>
              <a:rPr>
                <a:solidFill>
                  <a:srgbClr val="FF40FF"/>
                </a:solidFill>
              </a:rPr>
              <a:t>invalidateLater(</a:t>
            </a:r>
            <a:r>
              <a:t>millis = 5000</a:t>
            </a:r>
            <a:r>
              <a:rPr>
                <a:solidFill>
                  <a:srgbClr val="FF40FF"/>
                </a:solidFill>
              </a:rP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req(input$n_samp)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sample_n(movies_subset(), input$n_samp)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</p:txBody>
      </p:sp>
      <p:sp>
        <p:nvSpPr>
          <p:cNvPr id="327" name="ui:"/>
          <p:cNvSpPr txBox="1"/>
          <p:nvPr/>
        </p:nvSpPr>
        <p:spPr>
          <a:xfrm>
            <a:off x="1030275" y="4441868"/>
            <a:ext cx="89006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ui:</a:t>
            </a:r>
          </a:p>
        </p:txBody>
      </p:sp>
      <p:sp>
        <p:nvSpPr>
          <p:cNvPr id="328" name="Rectangle"/>
          <p:cNvSpPr/>
          <p:nvPr/>
        </p:nvSpPr>
        <p:spPr>
          <a:xfrm>
            <a:off x="1049325" y="5337218"/>
            <a:ext cx="22317101" cy="1161832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9" name="actionButton(inputId = &quot;get_new_sample&quot;, label = &quot;Get new sample&quot;)"/>
          <p:cNvSpPr txBox="1"/>
          <p:nvPr/>
        </p:nvSpPr>
        <p:spPr>
          <a:xfrm>
            <a:off x="1204927" y="5611250"/>
            <a:ext cx="21986847" cy="613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200" strike="sngStrike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actionButton(inputId = "get_new_sample", label = "Get new sample")</a:t>
            </a:r>
          </a:p>
        </p:txBody>
      </p:sp>
      <p:sp>
        <p:nvSpPr>
          <p:cNvPr id="330" name="Solution can also be found in movies_18.R."/>
          <p:cNvSpPr txBox="1"/>
          <p:nvPr/>
        </p:nvSpPr>
        <p:spPr>
          <a:xfrm>
            <a:off x="3469381" y="3104712"/>
            <a:ext cx="17445237" cy="1605868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Solution can also be found in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movies_18.R</a:t>
            </a:r>
            <a:r>
              <a:t>.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Monitor with reactivePoll()"/>
          <p:cNvSpPr txBox="1">
            <a:spLocks noGrp="1"/>
          </p:cNvSpPr>
          <p:nvPr>
            <p:ph type="body" idx="21"/>
          </p:nvPr>
        </p:nvSpPr>
        <p:spPr>
          <a:xfrm>
            <a:off x="1257300" y="3291316"/>
            <a:ext cx="21216550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Monitor with reactivePoll()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activePoll() pairs a relatively cheap &quot;check&quot; function with a more expensive value retrieval function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502664"/>
          </a:xfrm>
          <a:prstGeom prst="rect">
            <a:avLst/>
          </a:prstGeom>
        </p:spPr>
        <p:txBody>
          <a:bodyPr/>
          <a:lstStyle/>
          <a:p>
            <a:pPr marL="518497" indent="-518497" defTabSz="701675">
              <a:spcBef>
                <a:spcPts val="2500"/>
              </a:spcBef>
              <a:defRPr sz="51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reactivePoll()</a:t>
            </a:r>
            <a:r>
              <a:t> pairs a relatively cheap "check" function with a more expensive value retrieval function</a:t>
            </a:r>
          </a:p>
          <a:p>
            <a:pPr marL="1144607" lvl="1" indent="-518497" defTabSz="701675">
              <a:spcBef>
                <a:spcPts val="2500"/>
              </a:spcBef>
              <a:defRPr sz="5100"/>
            </a:pPr>
            <a:r>
              <a:rPr b="1"/>
              <a:t>Check function:</a:t>
            </a:r>
            <a:r>
              <a:t> is executed periodically and should always return a consistent value until the data changes</a:t>
            </a:r>
          </a:p>
          <a:p>
            <a:pPr marL="1770717" lvl="2" indent="-518497" defTabSz="701675">
              <a:spcBef>
                <a:spcPts val="2500"/>
              </a:spcBef>
              <a:defRPr sz="5100"/>
            </a:pPr>
            <a:r>
              <a:t>Note doesn’t return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TRUE</a:t>
            </a:r>
            <a:r>
              <a:t> 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FALSE</a:t>
            </a:r>
            <a:r>
              <a:t>, instead it indicates change by returning a different value from the previous time it was called</a:t>
            </a:r>
          </a:p>
          <a:p>
            <a:pPr marL="1144607" lvl="1" indent="-518497" defTabSz="701675">
              <a:spcBef>
                <a:spcPts val="2500"/>
              </a:spcBef>
              <a:defRPr sz="5100"/>
            </a:pPr>
            <a:r>
              <a:rPr b="1"/>
              <a:t>Value</a:t>
            </a:r>
            <a:r>
              <a:t> </a:t>
            </a:r>
            <a:r>
              <a:rPr b="1"/>
              <a:t>retrieval function:</a:t>
            </a:r>
            <a:r>
              <a:t> is used to re-populate the data when the check function returns a different value</a:t>
            </a:r>
          </a:p>
          <a:p>
            <a:pPr marL="518497" indent="-518497" defTabSz="701675">
              <a:spcBef>
                <a:spcPts val="2500"/>
              </a:spcBef>
              <a:defRPr sz="5100"/>
            </a:pPr>
            <a:r>
              <a:t>Similar to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invalidateLater()</a:t>
            </a:r>
            <a:r>
              <a:t>, but it’s based on a change in a file as opposed to a periodic change</a:t>
            </a:r>
          </a:p>
        </p:txBody>
      </p:sp>
      <p:sp>
        <p:nvSpPr>
          <p:cNvPr id="337" name="reactivepol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reactivepoll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4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4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4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4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45" name="Periodically check and report the names and dimensions of CSV files in the directory.…"/>
          <p:cNvSpPr txBox="1"/>
          <p:nvPr/>
        </p:nvSpPr>
        <p:spPr>
          <a:xfrm>
            <a:off x="2287889" y="3163160"/>
            <a:ext cx="19820924" cy="8311022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 sz="600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Periodically check and report the names and dimensions of CSV files in the directory.</a:t>
            </a:r>
          </a:p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Write the check and value retrieval functions for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reactivePoll()</a:t>
            </a:r>
          </a:p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Count and list CSV files in the directory every 5 seconds with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reactivePoll()</a:t>
            </a:r>
          </a:p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Store CSV files in the directory as a data table in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output$csv_files</a:t>
            </a:r>
          </a:p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Print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output$csv_files</a:t>
            </a:r>
            <a:r>
              <a:t> in the UI, use tabs to reduce clutter 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Rectangle"/>
          <p:cNvSpPr/>
          <p:nvPr/>
        </p:nvSpPr>
        <p:spPr>
          <a:xfrm>
            <a:off x="679450" y="4135901"/>
            <a:ext cx="23037800" cy="7968323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8" name="# Check function…"/>
          <p:cNvSpPr txBox="1"/>
          <p:nvPr/>
        </p:nvSpPr>
        <p:spPr>
          <a:xfrm>
            <a:off x="861765" y="4232843"/>
            <a:ext cx="15852162" cy="7824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Check function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5493"/>
                </a:solidFill>
              </a:rPr>
              <a:t>count_files</a:t>
            </a:r>
            <a:r>
              <a:t> &lt;- function(){ length(dir(pattern = "*.csv")) }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Value retrieval function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8F00"/>
                </a:solidFill>
              </a:rPr>
              <a:t>list_files</a:t>
            </a:r>
            <a:r>
              <a:t> &lt;- function(){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files &lt;- dir(pattern = "*.csv")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if(length(files) == 0){ return( data.frame() ) }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sapply(files, function(file) dim(read.csv(file))) %&gt;%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unlist() %&gt;%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t() %&gt;%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as.data.frame() %&gt;%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setNames(c("rows", "cols"))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34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5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5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5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5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55" name="Write the check and value retrieval functions for reactivePoll()"/>
          <p:cNvSpPr txBox="1"/>
          <p:nvPr/>
        </p:nvSpPr>
        <p:spPr>
          <a:xfrm>
            <a:off x="515617" y="3239610"/>
            <a:ext cx="23352766" cy="899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Write the check and value retrieval functions for </a:t>
            </a:r>
            <a:r>
              <a:rPr b="0">
                <a:latin typeface="Monaco"/>
                <a:ea typeface="Monaco"/>
                <a:cs typeface="Monaco"/>
                <a:sym typeface="Monaco"/>
              </a:rPr>
              <a:t>reactivePoll()</a:t>
            </a:r>
          </a:p>
        </p:txBody>
      </p:sp>
      <p:grpSp>
        <p:nvGrpSpPr>
          <p:cNvPr id="358" name="Group"/>
          <p:cNvGrpSpPr/>
          <p:nvPr/>
        </p:nvGrpSpPr>
        <p:grpSpPr>
          <a:xfrm>
            <a:off x="9760396" y="8575308"/>
            <a:ext cx="14440548" cy="3135746"/>
            <a:chOff x="0" y="0"/>
            <a:chExt cx="14440545" cy="3135744"/>
          </a:xfrm>
        </p:grpSpPr>
        <p:sp>
          <p:nvSpPr>
            <p:cNvPr id="356" name="There are many ways of doing this, don’t focus too much on this code"/>
            <p:cNvSpPr/>
            <p:nvPr/>
          </p:nvSpPr>
          <p:spPr>
            <a:xfrm>
              <a:off x="6828086" y="0"/>
              <a:ext cx="7612460" cy="313445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8F00"/>
                  </a:solidFill>
                </a:defRPr>
              </a:lvl1pPr>
            </a:lstStyle>
            <a:p>
              <a:r>
                <a:t>There are many ways of doing this, don’t focus too much on this code</a:t>
              </a:r>
            </a:p>
          </p:txBody>
        </p:sp>
        <p:sp>
          <p:nvSpPr>
            <p:cNvPr id="357" name="Triangle"/>
            <p:cNvSpPr/>
            <p:nvPr/>
          </p:nvSpPr>
          <p:spPr>
            <a:xfrm rot="16200000">
              <a:off x="1845429" y="-1837189"/>
              <a:ext cx="3127505" cy="68183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8F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" grpId="1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Rectangle"/>
          <p:cNvSpPr/>
          <p:nvPr/>
        </p:nvSpPr>
        <p:spPr>
          <a:xfrm>
            <a:off x="679450" y="4467451"/>
            <a:ext cx="23037801" cy="361749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1" name="# Count and list CSV files in the directory every 5 seconds…"/>
          <p:cNvSpPr txBox="1"/>
          <p:nvPr/>
        </p:nvSpPr>
        <p:spPr>
          <a:xfrm>
            <a:off x="891907" y="4751706"/>
            <a:ext cx="15852162" cy="304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Count and list CSV files in the directory every 5 seconds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FF9300"/>
                </a:solidFill>
              </a:rPr>
              <a:t>csv_files</a:t>
            </a:r>
            <a:r>
              <a:t> &lt;- </a:t>
            </a:r>
            <a:r>
              <a:rPr>
                <a:solidFill>
                  <a:srgbClr val="FF40FF"/>
                </a:solidFill>
              </a:rPr>
              <a:t>reactivePoll(</a:t>
            </a:r>
            <a:r>
              <a:t>intervalMillis = 5000,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session,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checkFunc = </a:t>
            </a:r>
            <a:r>
              <a:rPr>
                <a:solidFill>
                  <a:srgbClr val="005493"/>
                </a:solidFill>
              </a:rPr>
              <a:t>count_files</a:t>
            </a:r>
            <a:r>
              <a:t>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valueFunc = </a:t>
            </a:r>
            <a:r>
              <a:rPr>
                <a:solidFill>
                  <a:srgbClr val="008F00"/>
                </a:solidFill>
              </a:rPr>
              <a:t>list_files</a:t>
            </a:r>
            <a:r>
              <a:rPr>
                <a:solidFill>
                  <a:srgbClr val="FF40FF"/>
                </a:solidFill>
              </a:rPr>
              <a:t>)</a:t>
            </a:r>
          </a:p>
        </p:txBody>
      </p:sp>
      <p:sp>
        <p:nvSpPr>
          <p:cNvPr id="36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6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6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6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68" name="Count and list CSV files in the directory every 5 seconds with reactivePoll()"/>
          <p:cNvSpPr txBox="1"/>
          <p:nvPr/>
        </p:nvSpPr>
        <p:spPr>
          <a:xfrm>
            <a:off x="515617" y="2858609"/>
            <a:ext cx="23352766" cy="1661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33499" indent="-1333499" algn="l">
              <a:buClr>
                <a:srgbClr val="447FB5"/>
              </a:buClr>
              <a:buSzPct val="100000"/>
              <a:buAutoNum type="arabicPeriod" startAt="2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Count and list CSV files in the directory every 5 seconds with </a:t>
            </a:r>
            <a:r>
              <a:rPr b="0">
                <a:latin typeface="Monaco"/>
                <a:ea typeface="Monaco"/>
                <a:cs typeface="Monaco"/>
                <a:sym typeface="Monaco"/>
              </a:rPr>
              <a:t>reactivePoll()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Rectangle"/>
          <p:cNvSpPr/>
          <p:nvPr/>
        </p:nvSpPr>
        <p:spPr>
          <a:xfrm>
            <a:off x="679450" y="4467451"/>
            <a:ext cx="23037801" cy="361749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1" name="# Print CSV files in the directory…"/>
          <p:cNvSpPr txBox="1"/>
          <p:nvPr/>
        </p:nvSpPr>
        <p:spPr>
          <a:xfrm>
            <a:off x="891907" y="4751706"/>
            <a:ext cx="13718214" cy="304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Print CSV files in the directory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output$</a:t>
            </a:r>
            <a:r>
              <a:rPr>
                <a:solidFill>
                  <a:srgbClr val="929000"/>
                </a:solidFill>
              </a:rPr>
              <a:t>csv_files</a:t>
            </a:r>
            <a:r>
              <a:t> &lt;- DT::renderDataTable(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DT::datatable(data = </a:t>
            </a:r>
            <a:r>
              <a:rPr>
                <a:solidFill>
                  <a:srgbClr val="FF9300"/>
                </a:solidFill>
              </a:rPr>
              <a:t>csv_files()</a:t>
            </a:r>
            <a:r>
              <a:t>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options = list(pageLength = 10),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rownames = TRUE)</a:t>
            </a:r>
          </a:p>
        </p:txBody>
      </p:sp>
      <p:sp>
        <p:nvSpPr>
          <p:cNvPr id="37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7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7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78" name="Store CSV files in the directory as a data table in output$csv_files"/>
          <p:cNvSpPr txBox="1"/>
          <p:nvPr/>
        </p:nvSpPr>
        <p:spPr>
          <a:xfrm>
            <a:off x="515617" y="3239610"/>
            <a:ext cx="23352766" cy="899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33499" indent="-1333499" algn="l">
              <a:buClr>
                <a:srgbClr val="447FB5"/>
              </a:buClr>
              <a:buSzPct val="100000"/>
              <a:buAutoNum type="arabicPeriod" startAt="3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Store CSV files in the directory as a data table in </a:t>
            </a:r>
            <a:r>
              <a:rPr b="0">
                <a:latin typeface="Monaco"/>
                <a:ea typeface="Monaco"/>
                <a:cs typeface="Monaco"/>
                <a:sym typeface="Monaco"/>
              </a:rPr>
              <a:t>output$csv_files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Rectangle"/>
          <p:cNvSpPr/>
          <p:nvPr/>
        </p:nvSpPr>
        <p:spPr>
          <a:xfrm>
            <a:off x="679450" y="4467451"/>
            <a:ext cx="23037801" cy="5305388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1" name="# Use tabs for the data tables to reduce clutter…"/>
          <p:cNvSpPr txBox="1"/>
          <p:nvPr/>
        </p:nvSpPr>
        <p:spPr>
          <a:xfrm>
            <a:off x="982228" y="4700302"/>
            <a:ext cx="19586570" cy="48396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Use tabs for the data tables to reduce clutter</a:t>
            </a:r>
          </a:p>
          <a:p>
            <a:pPr algn="l">
              <a:defRPr sz="3500">
                <a:solidFill>
                  <a:srgbClr val="531B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tabsetPanel(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# Show data table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37FF"/>
                </a:solidFill>
              </a:rPr>
              <a:t>tabPanel(</a:t>
            </a:r>
            <a:r>
              <a:t>"Plotted data", dataTableOutput(outputId = "moviestable")</a:t>
            </a:r>
            <a:r>
              <a:rPr>
                <a:solidFill>
                  <a:srgbClr val="9437FF"/>
                </a:solidFill>
              </a:rPr>
              <a:t>)</a:t>
            </a:r>
            <a:r>
              <a:t>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# Show CSV files in directory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9437FF"/>
                </a:solidFill>
              </a:rPr>
              <a:t>tabPanel(</a:t>
            </a:r>
            <a:r>
              <a:t>"Files in directory", dataTableOutput(outputId = "</a:t>
            </a:r>
            <a:r>
              <a:rPr>
                <a:solidFill>
                  <a:srgbClr val="929000"/>
                </a:solidFill>
              </a:rPr>
              <a:t>csv_files</a:t>
            </a:r>
            <a:r>
              <a:t>")</a:t>
            </a:r>
            <a:r>
              <a:rPr>
                <a:solidFill>
                  <a:srgbClr val="9437FF"/>
                </a:solidFill>
              </a:rPr>
              <a:t>)</a:t>
            </a:r>
          </a:p>
          <a:p>
            <a:pPr algn="l">
              <a:defRPr sz="3500">
                <a:solidFill>
                  <a:srgbClr val="531B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 </a:t>
            </a:r>
          </a:p>
        </p:txBody>
      </p:sp>
      <p:sp>
        <p:nvSpPr>
          <p:cNvPr id="38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8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8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8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8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88" name="Print output$csv_files in the UI, use tabs to reduce clutter"/>
          <p:cNvSpPr txBox="1"/>
          <p:nvPr/>
        </p:nvSpPr>
        <p:spPr>
          <a:xfrm>
            <a:off x="515617" y="3239610"/>
            <a:ext cx="23352766" cy="899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33499" indent="-1333499" algn="l">
              <a:buClr>
                <a:srgbClr val="447FB5"/>
              </a:buClr>
              <a:buSzPct val="100000"/>
              <a:buAutoNum type="arabicPeriod" startAt="4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Print </a:t>
            </a:r>
            <a:r>
              <a:rPr b="0">
                <a:latin typeface="Monaco"/>
                <a:ea typeface="Monaco"/>
                <a:cs typeface="Monaco"/>
                <a:sym typeface="Monaco"/>
              </a:rPr>
              <a:t>output$csv_files</a:t>
            </a:r>
            <a:r>
              <a:t> in the UI, use tabs to reduce clutter</a:t>
            </a:r>
          </a:p>
        </p:txBody>
      </p:sp>
      <p:grpSp>
        <p:nvGrpSpPr>
          <p:cNvPr id="391" name="Group"/>
          <p:cNvGrpSpPr/>
          <p:nvPr/>
        </p:nvGrpSpPr>
        <p:grpSpPr>
          <a:xfrm>
            <a:off x="2516942" y="9151753"/>
            <a:ext cx="14294292" cy="2808948"/>
            <a:chOff x="12700" y="0"/>
            <a:chExt cx="14294290" cy="2808947"/>
          </a:xfrm>
        </p:grpSpPr>
        <p:sp>
          <p:nvSpPr>
            <p:cNvPr id="389" name="This is new syntax we haven’t seen before"/>
            <p:cNvSpPr/>
            <p:nvPr/>
          </p:nvSpPr>
          <p:spPr>
            <a:xfrm>
              <a:off x="6694530" y="446727"/>
              <a:ext cx="7612461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531B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531B93"/>
                  </a:solidFill>
                </a:defRPr>
              </a:lvl1pPr>
            </a:lstStyle>
            <a:p>
              <a:r>
                <a:t>This is new syntax we haven’t seen before</a:t>
              </a:r>
            </a:p>
          </p:txBody>
        </p:sp>
        <p:sp>
          <p:nvSpPr>
            <p:cNvPr id="390" name="Triangle"/>
            <p:cNvSpPr/>
            <p:nvPr/>
          </p:nvSpPr>
          <p:spPr>
            <a:xfrm>
              <a:off x="12700" y="0"/>
              <a:ext cx="6687939" cy="2808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333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3336"/>
                  </a:lnTo>
                  <a:close/>
                </a:path>
              </a:pathLst>
            </a:custGeom>
            <a:solidFill>
              <a:srgbClr val="531B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1" grpId="1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9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9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9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9" name="movies_19.R"/>
          <p:cNvSpPr txBox="1">
            <a:spLocks noGrp="1"/>
          </p:cNvSpPr>
          <p:nvPr>
            <p:ph type="body" idx="21"/>
          </p:nvPr>
        </p:nvSpPr>
        <p:spPr>
          <a:xfrm>
            <a:off x="9200672" y="5337579"/>
            <a:ext cx="5982656" cy="1221173"/>
          </a:xfrm>
          <a:prstGeom prst="rect">
            <a:avLst/>
          </a:prstGeom>
        </p:spPr>
        <p:txBody>
          <a:bodyPr/>
          <a:lstStyle/>
          <a:p>
            <a:r>
              <a:t>movies_19.R</a:t>
            </a:r>
          </a:p>
        </p:txBody>
      </p:sp>
      <p:sp>
        <p:nvSpPr>
          <p:cNvPr id="400" name="Putting it all together…"/>
          <p:cNvSpPr txBox="1"/>
          <p:nvPr/>
        </p:nvSpPr>
        <p:spPr>
          <a:xfrm>
            <a:off x="6995566" y="3382765"/>
            <a:ext cx="10392868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Putting it all together…</a:t>
            </a:r>
          </a:p>
        </p:txBody>
      </p:sp>
      <p:sp>
        <p:nvSpPr>
          <p:cNvPr id="401" name="See it in action: Change sample size, get new sample,…"/>
          <p:cNvSpPr txBox="1"/>
          <p:nvPr/>
        </p:nvSpPr>
        <p:spPr>
          <a:xfrm>
            <a:off x="1764320" y="8073625"/>
            <a:ext cx="20855360" cy="284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000">
                <a:latin typeface="+mj-lt"/>
                <a:ea typeface="+mj-ea"/>
                <a:cs typeface="+mj-cs"/>
                <a:sym typeface="Helvetica"/>
              </a:defRPr>
            </a:pPr>
            <a:r>
              <a:rPr b="1">
                <a:solidFill>
                  <a:srgbClr val="447FB5"/>
                </a:solidFill>
              </a:rPr>
              <a:t>See it in action: </a:t>
            </a:r>
            <a:r>
              <a:t>Change sample size, get new sample, </a:t>
            </a:r>
          </a:p>
          <a:p>
            <a:pPr>
              <a:defRPr sz="6000">
                <a:latin typeface="+mj-lt"/>
                <a:ea typeface="+mj-ea"/>
                <a:cs typeface="+mj-cs"/>
                <a:sym typeface="Helvetica"/>
              </a:defRPr>
            </a:pPr>
            <a:r>
              <a:t>write data to CSV, check out the “Files in directory” tab. </a:t>
            </a:r>
          </a:p>
          <a:p>
            <a:pPr>
              <a:defRPr sz="6000">
                <a:latin typeface="+mj-lt"/>
                <a:ea typeface="+mj-ea"/>
                <a:cs typeface="+mj-cs"/>
                <a:sym typeface="Helvetica"/>
              </a:defRPr>
            </a:pPr>
            <a:r>
              <a:t>Then, delete all CSV files in directory, and see the list update.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reactiveFileReader()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21216550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reactiveFileReader()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top - trigger -…"/>
          <p:cNvSpPr txBox="1">
            <a:spLocks noGrp="1"/>
          </p:cNvSpPr>
          <p:nvPr>
            <p:ph type="body" idx="21"/>
          </p:nvPr>
        </p:nvSpPr>
        <p:spPr>
          <a:xfrm>
            <a:off x="503237" y="3291316"/>
            <a:ext cx="22607192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Stop - trigger - 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delay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reactiveFileReader() works by periodically checking the file's last modified tim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502664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Monaco"/>
                <a:ea typeface="Monaco"/>
                <a:cs typeface="Monaco"/>
                <a:sym typeface="Monaco"/>
              </a:rPr>
              <a:t>reactiveFileReader()</a:t>
            </a:r>
            <a:r>
              <a:t> works by periodically checking the file's last modified time</a:t>
            </a:r>
          </a:p>
          <a:p>
            <a:pPr lvl="1"/>
            <a:r>
              <a:t>If the file has changed, it is re-read and any reactive dependents are invalidated</a:t>
            </a:r>
            <a:endParaRPr>
              <a:latin typeface="Monaco"/>
              <a:ea typeface="Monaco"/>
              <a:cs typeface="Monaco"/>
              <a:sym typeface="Monaco"/>
            </a:endParaRPr>
          </a:p>
          <a:p>
            <a:r>
              <a:t>Also similar to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invalidateLater()</a:t>
            </a:r>
            <a:r>
              <a:t> but instead of periodic updates, updates are based on changes in a file</a:t>
            </a:r>
          </a:p>
        </p:txBody>
      </p:sp>
      <p:sp>
        <p:nvSpPr>
          <p:cNvPr id="408" name="reactivefiler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reactivefilereader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Reactivity…"/>
          <p:cNvSpPr txBox="1">
            <a:spLocks noGrp="1"/>
          </p:cNvSpPr>
          <p:nvPr>
            <p:ph type="body" idx="21"/>
          </p:nvPr>
        </p:nvSpPr>
        <p:spPr>
          <a:xfrm>
            <a:off x="2860741" y="3291316"/>
            <a:ext cx="20249688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Reactivity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best practices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1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1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1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1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418" name="Is there something wrong with this? If so, what?"/>
          <p:cNvSpPr txBox="1">
            <a:spLocks noGrp="1"/>
          </p:cNvSpPr>
          <p:nvPr>
            <p:ph type="body" idx="21"/>
          </p:nvPr>
        </p:nvSpPr>
        <p:spPr>
          <a:xfrm>
            <a:off x="3469381" y="1892300"/>
            <a:ext cx="17445237" cy="1553654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None/>
            </a:lvl1pPr>
          </a:lstStyle>
          <a:p>
            <a:r>
              <a:t>Is there something wrong with this? If so, what?</a:t>
            </a:r>
          </a:p>
        </p:txBody>
      </p:sp>
      <p:sp>
        <p:nvSpPr>
          <p:cNvPr id="419" name="Rectangle"/>
          <p:cNvSpPr/>
          <p:nvPr/>
        </p:nvSpPr>
        <p:spPr>
          <a:xfrm>
            <a:off x="1188024" y="3709965"/>
            <a:ext cx="22020652" cy="8518570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0" name="ui &lt;- fluidPage(…"/>
          <p:cNvSpPr txBox="1"/>
          <p:nvPr/>
        </p:nvSpPr>
        <p:spPr>
          <a:xfrm>
            <a:off x="1304228" y="4057157"/>
            <a:ext cx="21788245" cy="7824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447FB5"/>
                </a:solidFill>
              </a:rPr>
              <a:t>ui</a:t>
            </a:r>
            <a:r>
              <a:t> &lt;- fluidPage(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titlePanel("Add 2"),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sidebarLayout(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sidebarPanel( sliderInput("</a:t>
            </a:r>
            <a:r>
              <a:rPr>
                <a:solidFill>
                  <a:srgbClr val="0096FF"/>
                </a:solidFill>
              </a:rPr>
              <a:t>x</a:t>
            </a:r>
            <a:r>
              <a:t>", "Select x", min = 1, max = 50, value = 30) ),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mainPanel( textOutput("</a:t>
            </a:r>
            <a:r>
              <a:rPr>
                <a:solidFill>
                  <a:srgbClr val="929000"/>
                </a:solidFill>
              </a:rPr>
              <a:t>x_updated</a:t>
            </a:r>
            <a:r>
              <a:t>") 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447FB5"/>
                </a:solidFill>
              </a:rPr>
              <a:t>server</a:t>
            </a:r>
            <a:r>
              <a:t> &lt;- function(input, output) {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add_2            &lt;- function(x) { </a:t>
            </a:r>
            <a:r>
              <a:rPr>
                <a:solidFill>
                  <a:srgbClr val="0096FF"/>
                </a:solidFill>
              </a:rPr>
              <a:t>x</a:t>
            </a:r>
            <a:r>
              <a:t> + 2 }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current_x        &lt;- add_2(input$x)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</a:t>
            </a:r>
            <a:r>
              <a:rPr>
                <a:solidFill>
                  <a:srgbClr val="929000"/>
                </a:solidFill>
              </a:rPr>
              <a:t>x_updated</a:t>
            </a:r>
            <a:r>
              <a:t> &lt;- renderText({ current_x })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pic>
        <p:nvPicPr>
          <p:cNvPr id="421" name="timer_1min.mov" descr="timer_1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898416" y="11379733"/>
            <a:ext cx="4267201" cy="15240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89" fill="hold"/>
                                        <p:tgtEl>
                                          <p:spTgt spid="4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2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1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2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27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42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29" name="Yup! See add_2.R."/>
          <p:cNvSpPr txBox="1"/>
          <p:nvPr/>
        </p:nvSpPr>
        <p:spPr>
          <a:xfrm>
            <a:off x="3469381" y="1892300"/>
            <a:ext cx="17445237" cy="1553654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Yup!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add_2.R</a:t>
            </a:r>
            <a:r>
              <a:t>.</a:t>
            </a:r>
          </a:p>
        </p:txBody>
      </p:sp>
      <p:sp>
        <p:nvSpPr>
          <p:cNvPr id="430" name="Rectangle"/>
          <p:cNvSpPr/>
          <p:nvPr/>
        </p:nvSpPr>
        <p:spPr>
          <a:xfrm>
            <a:off x="1188024" y="3709965"/>
            <a:ext cx="22020652" cy="8518570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1" name="ui &lt;- fluidPage(…"/>
          <p:cNvSpPr txBox="1"/>
          <p:nvPr/>
        </p:nvSpPr>
        <p:spPr>
          <a:xfrm>
            <a:off x="1304228" y="4057157"/>
            <a:ext cx="21788245" cy="7824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447FB5"/>
                </a:solidFill>
              </a:rPr>
              <a:t>ui</a:t>
            </a:r>
            <a:r>
              <a:t> &lt;- fluidPage(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titlePanel("Add 2"),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sidebarLayout(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sidebarPanel( sliderInput("x", "Select x", min = 1, max = 50, value = 30) ),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mainPanel( textOutput("x_updated") 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447FB5"/>
                </a:solidFill>
              </a:rPr>
              <a:t>server</a:t>
            </a:r>
            <a:r>
              <a:t> &lt;- function(input, output) {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add_2            &lt;- function(x) { x + 2 }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current_x        &lt;- </a:t>
            </a:r>
            <a:r>
              <a:rPr>
                <a:solidFill>
                  <a:srgbClr val="FF40FF"/>
                </a:solidFill>
              </a:rPr>
              <a:t>reactive({</a:t>
            </a:r>
            <a:r>
              <a:t> add_2(input$x) </a:t>
            </a:r>
            <a:r>
              <a:rPr>
                <a:solidFill>
                  <a:srgbClr val="FF40FF"/>
                </a:solidFill>
              </a:rPr>
              <a:t>})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output$x_updated &lt;- renderText({ current_x</a:t>
            </a:r>
            <a:r>
              <a:rPr>
                <a:solidFill>
                  <a:srgbClr val="FF40FF"/>
                </a:solidFill>
              </a:rPr>
              <a:t>()</a:t>
            </a:r>
            <a:r>
              <a:t> })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lesson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lesson 1</a:t>
            </a:r>
          </a:p>
        </p:txBody>
      </p:sp>
      <p:sp>
        <p:nvSpPr>
          <p:cNvPr id="434" name="Reactives are equivalent to no argument functions…"/>
          <p:cNvSpPr txBox="1">
            <a:spLocks noGrp="1"/>
          </p:cNvSpPr>
          <p:nvPr>
            <p:ph type="body" sz="half" idx="1"/>
          </p:nvPr>
        </p:nvSpPr>
        <p:spPr>
          <a:xfrm>
            <a:off x="666750" y="4884675"/>
            <a:ext cx="23050500" cy="394665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t>Reactives are equivalent to no argument functions</a:t>
            </a:r>
          </a:p>
          <a:p>
            <a:pPr algn="ctr"/>
            <a:r>
              <a:t>Think about them as functions, think about them as variables that can depend on user input and other reactives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3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3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40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41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442" name="observe() vs. reactive()…"/>
          <p:cNvSpPr txBox="1">
            <a:spLocks noGrp="1"/>
          </p:cNvSpPr>
          <p:nvPr>
            <p:ph type="body" idx="21"/>
          </p:nvPr>
        </p:nvSpPr>
        <p:spPr>
          <a:xfrm>
            <a:off x="3522612" y="3872866"/>
            <a:ext cx="18043346" cy="7532958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SzTx/>
              <a:buNone/>
            </a:pPr>
            <a:r>
              <a:rPr>
                <a:latin typeface="Monaco"/>
                <a:ea typeface="Monaco"/>
                <a:cs typeface="Monaco"/>
                <a:sym typeface="Monaco"/>
              </a:rPr>
              <a:t>observe()</a:t>
            </a:r>
            <a:r>
              <a:t> vs.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reactive()</a:t>
            </a:r>
          </a:p>
          <a:p>
            <a:pPr marL="0" indent="0" algn="ctr">
              <a:buSzTx/>
              <a:buNone/>
            </a:pPr>
            <a:r>
              <a:t>Which one should you use if you want to create an object that you can later use in a render function?</a:t>
            </a:r>
          </a:p>
          <a:p>
            <a:pPr marL="0" indent="0" algn="ctr">
              <a:buSzTx/>
              <a:buNone/>
            </a:pPr>
            <a:endParaRPr/>
          </a:p>
          <a:p>
            <a:pPr marL="0" indent="0" algn="ctr">
              <a:buSzTx/>
              <a:buNone/>
            </a:pPr>
            <a:r>
              <a:t>Which one if you want to update the minimum value of a slider input based on the choices a user makes in the app?</a:t>
            </a:r>
          </a:p>
        </p:txBody>
      </p:sp>
      <p:pic>
        <p:nvPicPr>
          <p:cNvPr id="443" name="timer_1min.mov" descr="timer_1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898416" y="11379733"/>
            <a:ext cx="4267201" cy="15240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89" fill="hold"/>
                                        <p:tgtEl>
                                          <p:spTgt spid="4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43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3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4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49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45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51" name="observe() vs. reactive()…"/>
          <p:cNvSpPr txBox="1"/>
          <p:nvPr/>
        </p:nvSpPr>
        <p:spPr>
          <a:xfrm>
            <a:off x="3522612" y="3872866"/>
            <a:ext cx="18043346" cy="7532958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>
                <a:latin typeface="Monaco"/>
                <a:ea typeface="Monaco"/>
                <a:cs typeface="Monaco"/>
                <a:sym typeface="Monaco"/>
              </a:rPr>
              <a:t>observe()</a:t>
            </a:r>
            <a:r>
              <a:t> vs.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reactive()</a:t>
            </a:r>
          </a:p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Which one should you use if you want to create an object that you can later use in a render function?</a:t>
            </a:r>
          </a:p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rgbClr val="FF93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>
                <a:latin typeface="Monaco"/>
                <a:ea typeface="Monaco"/>
                <a:cs typeface="Monaco"/>
                <a:sym typeface="Monaco"/>
              </a:rPr>
              <a:t>reactive()</a:t>
            </a:r>
          </a:p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Which one if you want to update the minimum value of a slider input based on the choices a user makes in the app?</a:t>
            </a:r>
          </a:p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rgbClr val="FF40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>
                <a:latin typeface="Monaco"/>
                <a:ea typeface="Monaco"/>
                <a:cs typeface="Monaco"/>
                <a:sym typeface="Monaco"/>
              </a:rPr>
              <a:t>observe()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lesson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lesson 2</a:t>
            </a:r>
          </a:p>
        </p:txBody>
      </p:sp>
      <p:sp>
        <p:nvSpPr>
          <p:cNvPr id="454" name="Reactives are for reactive values and expressions…"/>
          <p:cNvSpPr txBox="1">
            <a:spLocks noGrp="1"/>
          </p:cNvSpPr>
          <p:nvPr>
            <p:ph type="body" sz="half" idx="1"/>
          </p:nvPr>
        </p:nvSpPr>
        <p:spPr>
          <a:xfrm>
            <a:off x="666750" y="4884675"/>
            <a:ext cx="23050500" cy="394665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t>Reactives are for reactive values and expressions</a:t>
            </a:r>
          </a:p>
          <a:p>
            <a:pPr algn="ctr"/>
            <a:r>
              <a:t>Observers are for their side effects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5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5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60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61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462" name="Is there something wrong with this? If so, what?"/>
          <p:cNvSpPr txBox="1">
            <a:spLocks noGrp="1"/>
          </p:cNvSpPr>
          <p:nvPr>
            <p:ph type="body" idx="21"/>
          </p:nvPr>
        </p:nvSpPr>
        <p:spPr>
          <a:xfrm>
            <a:off x="3469381" y="2525259"/>
            <a:ext cx="17445237" cy="1553654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None/>
            </a:lvl1pPr>
          </a:lstStyle>
          <a:p>
            <a:r>
              <a:t>Is there something wrong with this? If so, what?</a:t>
            </a:r>
          </a:p>
        </p:txBody>
      </p:sp>
      <p:sp>
        <p:nvSpPr>
          <p:cNvPr id="463" name="Rectangle"/>
          <p:cNvSpPr/>
          <p:nvPr/>
        </p:nvSpPr>
        <p:spPr>
          <a:xfrm>
            <a:off x="271412" y="4623674"/>
            <a:ext cx="12939285" cy="605658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4" name="ui &lt;- fluidPage(…"/>
          <p:cNvSpPr txBox="1"/>
          <p:nvPr/>
        </p:nvSpPr>
        <p:spPr>
          <a:xfrm>
            <a:off x="430529" y="4753221"/>
            <a:ext cx="12621050" cy="5276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447FB5"/>
                </a:solidFill>
              </a:rPr>
              <a:t>ui</a:t>
            </a:r>
            <a:r>
              <a:t> &lt;- fluidPage(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sidebarLayout(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sidebarPanel(sliderInput("</a:t>
            </a:r>
            <a:r>
              <a:rPr>
                <a:solidFill>
                  <a:srgbClr val="0096FF"/>
                </a:solidFill>
              </a:rPr>
              <a:t>n</a:t>
            </a:r>
            <a:r>
              <a:t>", "Select n", min = 1, 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max = 50, value = 30)),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mainPanel( 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plotOutput("</a:t>
            </a:r>
            <a:r>
              <a:rPr>
                <a:solidFill>
                  <a:srgbClr val="929000"/>
                </a:solidFill>
              </a:rPr>
              <a:t>hist</a:t>
            </a:r>
            <a:r>
              <a:t>"),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textOutput("</a:t>
            </a:r>
            <a:r>
              <a:rPr>
                <a:solidFill>
                  <a:srgbClr val="929000"/>
                </a:solidFill>
              </a:rPr>
              <a:t>med</a:t>
            </a:r>
            <a:r>
              <a:t>")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  <p:sp>
        <p:nvSpPr>
          <p:cNvPr id="465" name="Rectangle"/>
          <p:cNvSpPr/>
          <p:nvPr/>
        </p:nvSpPr>
        <p:spPr>
          <a:xfrm>
            <a:off x="13500410" y="4623674"/>
            <a:ext cx="10652508" cy="605658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6" name="server &lt;- function(input, output) {…"/>
          <p:cNvSpPr txBox="1"/>
          <p:nvPr/>
        </p:nvSpPr>
        <p:spPr>
          <a:xfrm>
            <a:off x="13739494" y="4753221"/>
            <a:ext cx="9945701" cy="5797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447FB5"/>
                </a:solidFill>
              </a:rPr>
              <a:t>server</a:t>
            </a:r>
            <a:r>
              <a:t> &lt;- function(input, output) 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dist &lt;- reactive({ rnorm(input$</a:t>
            </a:r>
            <a:r>
              <a:rPr>
                <a:solidFill>
                  <a:srgbClr val="0096FF"/>
                </a:solidFill>
              </a:rPr>
              <a:t>n</a:t>
            </a:r>
            <a:r>
              <a:t>)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</a:t>
            </a:r>
            <a:r>
              <a:rPr>
                <a:solidFill>
                  <a:srgbClr val="929000"/>
                </a:solidFill>
              </a:rPr>
              <a:t>hist</a:t>
            </a:r>
            <a:r>
              <a:t> &lt;- renderPlot({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hist(dist())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med &lt;- reactive({ median(dist())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abline(v = med(), col = "red")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</a:t>
            </a:r>
            <a:r>
              <a:rPr>
                <a:solidFill>
                  <a:srgbClr val="929000"/>
                </a:solidFill>
              </a:rPr>
              <a:t>med</a:t>
            </a:r>
            <a:r>
              <a:t> &lt;- renderText({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paste("The median is", round(med(), 3))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pic>
        <p:nvPicPr>
          <p:cNvPr id="467" name="timer_1min.mov" descr="timer_1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898416" y="11379733"/>
            <a:ext cx="4267201" cy="15240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89" fill="hold"/>
                                        <p:tgtEl>
                                          <p:spTgt spid="4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6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7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7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73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47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75" name="Oh yeah! See hist_med.R."/>
          <p:cNvSpPr txBox="1"/>
          <p:nvPr/>
        </p:nvSpPr>
        <p:spPr>
          <a:xfrm>
            <a:off x="3469381" y="2942721"/>
            <a:ext cx="17445237" cy="1553654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Oh yeah!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hist_med.R</a:t>
            </a:r>
            <a:r>
              <a:t>.</a:t>
            </a:r>
          </a:p>
        </p:txBody>
      </p:sp>
      <p:sp>
        <p:nvSpPr>
          <p:cNvPr id="476" name="Rectangle"/>
          <p:cNvSpPr/>
          <p:nvPr/>
        </p:nvSpPr>
        <p:spPr>
          <a:xfrm>
            <a:off x="271412" y="4716695"/>
            <a:ext cx="12939285" cy="605658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7" name="ui &lt;- fluidPage(…"/>
          <p:cNvSpPr txBox="1"/>
          <p:nvPr/>
        </p:nvSpPr>
        <p:spPr>
          <a:xfrm>
            <a:off x="430529" y="4846242"/>
            <a:ext cx="12621050" cy="5276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447FB5"/>
                </a:solidFill>
              </a:rPr>
              <a:t>ui</a:t>
            </a:r>
            <a:r>
              <a:t> &lt;- fluidPage(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sidebarLayout(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sidebarPanel(sliderInput("</a:t>
            </a:r>
            <a:r>
              <a:rPr>
                <a:solidFill>
                  <a:srgbClr val="0096FF"/>
                </a:solidFill>
              </a:rPr>
              <a:t>n</a:t>
            </a:r>
            <a:r>
              <a:t>", "Select n", min = 1, 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             max = 50, value = 30)),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mainPanel( 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plotOutput("</a:t>
            </a:r>
            <a:r>
              <a:rPr>
                <a:solidFill>
                  <a:srgbClr val="929000"/>
                </a:solidFill>
              </a:rPr>
              <a:t>hist</a:t>
            </a:r>
            <a:r>
              <a:t>"),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textOutput("</a:t>
            </a:r>
            <a:r>
              <a:rPr>
                <a:solidFill>
                  <a:srgbClr val="929000"/>
                </a:solidFill>
              </a:rPr>
              <a:t>medtext</a:t>
            </a:r>
            <a:r>
              <a:t>")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  <p:sp>
        <p:nvSpPr>
          <p:cNvPr id="478" name="Rectangle"/>
          <p:cNvSpPr/>
          <p:nvPr/>
        </p:nvSpPr>
        <p:spPr>
          <a:xfrm>
            <a:off x="13500410" y="4716695"/>
            <a:ext cx="10652508" cy="605658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9" name="server &lt;- function(input, output) {…"/>
          <p:cNvSpPr txBox="1"/>
          <p:nvPr/>
        </p:nvSpPr>
        <p:spPr>
          <a:xfrm>
            <a:off x="13739494" y="4846243"/>
            <a:ext cx="9945701" cy="5797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447FB5"/>
                </a:solidFill>
              </a:rPr>
              <a:t>server</a:t>
            </a:r>
            <a:r>
              <a:t> &lt;- function(input, output) 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dist &lt;- reactive({ rnorm(input$</a:t>
            </a:r>
            <a:r>
              <a:rPr>
                <a:solidFill>
                  <a:srgbClr val="0096FF"/>
                </a:solidFill>
              </a:rPr>
              <a:t>n</a:t>
            </a:r>
            <a:r>
              <a:t>) })</a:t>
            </a:r>
          </a:p>
          <a:p>
            <a:pPr algn="l">
              <a:defRPr sz="3000"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med &lt;- reactive({ median(dist())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</a:t>
            </a:r>
            <a:r>
              <a:rPr>
                <a:solidFill>
                  <a:srgbClr val="929000"/>
                </a:solidFill>
              </a:rPr>
              <a:t>hist</a:t>
            </a:r>
            <a:r>
              <a:t> &lt;- renderPlot({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hist(dist())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abline(v = med(), col = "red")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</a:t>
            </a:r>
            <a:r>
              <a:rPr>
                <a:solidFill>
                  <a:srgbClr val="929000"/>
                </a:solidFill>
              </a:rPr>
              <a:t>medtext</a:t>
            </a:r>
            <a:r>
              <a:t> &lt;- renderText({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paste("The median is", round(med(), 3))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top with isolate(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Stop with isolate()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dashboard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dashboards</a:t>
            </a:r>
          </a:p>
        </p:txBody>
      </p:sp>
      <p:sp>
        <p:nvSpPr>
          <p:cNvPr id="204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What is in a…"/>
          <p:cNvSpPr txBox="1">
            <a:spLocks noGrp="1"/>
          </p:cNvSpPr>
          <p:nvPr>
            <p:ph type="body" idx="21"/>
          </p:nvPr>
        </p:nvSpPr>
        <p:spPr>
          <a:xfrm>
            <a:off x="3380554" y="3291316"/>
            <a:ext cx="19729875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What is in a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dashboard?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Automatically updat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Automatically updating</a:t>
            </a:r>
          </a:p>
          <a:p>
            <a:pPr lvl="1"/>
            <a:r>
              <a:t>Not just based on user gestures</a:t>
            </a:r>
          </a:p>
          <a:p>
            <a:pPr lvl="1"/>
            <a:r>
              <a:t>But also when data source changes</a:t>
            </a:r>
          </a:p>
          <a:p>
            <a:r>
              <a:t>Many viewers looking at the same data</a:t>
            </a:r>
          </a:p>
          <a:p>
            <a:r>
              <a:t>May or may not be interactive</a:t>
            </a:r>
          </a:p>
        </p:txBody>
      </p:sp>
      <p:sp>
        <p:nvSpPr>
          <p:cNvPr id="210" name="dashboard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dashboards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erver"/>
          <p:cNvSpPr txBox="1">
            <a:spLocks noGrp="1"/>
          </p:cNvSpPr>
          <p:nvPr>
            <p:ph type="body" idx="21"/>
          </p:nvPr>
        </p:nvSpPr>
        <p:spPr>
          <a:xfrm>
            <a:off x="1273571" y="3291316"/>
            <a:ext cx="21836858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Server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You have new data coming in — constantly, continuously, or on a schedul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have new data coming in — constantly, continuously, or on a schedule</a:t>
            </a:r>
          </a:p>
          <a:p>
            <a:r>
              <a:t>When new data comes in, it’s automatically received, and  transformed, aggregated, summarized, etc.</a:t>
            </a:r>
          </a:p>
          <a:p>
            <a:r>
              <a:t>May want to call attention to exceptional results</a:t>
            </a:r>
          </a:p>
        </p:txBody>
      </p:sp>
      <p:sp>
        <p:nvSpPr>
          <p:cNvPr id="215" name="motiv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motivation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2" name="Why might this not be a good idea?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1257301"/>
          </a:xfrm>
          <a:prstGeom prst="rect">
            <a:avLst/>
          </a:prstGeom>
        </p:spPr>
        <p:txBody>
          <a:bodyPr/>
          <a:lstStyle/>
          <a:p>
            <a:r>
              <a:t>Why might this not be a good idea?</a:t>
            </a:r>
          </a:p>
        </p:txBody>
      </p:sp>
      <p:sp>
        <p:nvSpPr>
          <p:cNvPr id="223" name="Rectangle"/>
          <p:cNvSpPr/>
          <p:nvPr/>
        </p:nvSpPr>
        <p:spPr>
          <a:xfrm>
            <a:off x="1897012" y="4299087"/>
            <a:ext cx="19573302" cy="5507646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4" name="dataset &lt;- reactive({…"/>
          <p:cNvSpPr txBox="1"/>
          <p:nvPr/>
        </p:nvSpPr>
        <p:spPr>
          <a:xfrm>
            <a:off x="2158844" y="4561626"/>
            <a:ext cx="19049638" cy="4982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dataset &lt;- reactive({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result &lt;- read.csv(“data.csv")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invalidateLater(5000)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result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output$plot &lt;- renderPlot({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plot(dataset()) # or whatever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2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0" name="Lots of overhead!"/>
          <p:cNvSpPr txBox="1">
            <a:spLocks noGrp="1"/>
          </p:cNvSpPr>
          <p:nvPr>
            <p:ph type="body" idx="21"/>
          </p:nvPr>
        </p:nvSpPr>
        <p:spPr>
          <a:xfrm>
            <a:off x="3469381" y="5300923"/>
            <a:ext cx="17445237" cy="1257301"/>
          </a:xfrm>
          <a:prstGeom prst="rect">
            <a:avLst/>
          </a:prstGeom>
        </p:spPr>
        <p:txBody>
          <a:bodyPr anchor="ctr"/>
          <a:lstStyle>
            <a:lvl1pPr marL="0" indent="0" algn="ctr">
              <a:buClrTx/>
              <a:buSzTx/>
              <a:buNone/>
            </a:lvl1pPr>
          </a:lstStyle>
          <a:p>
            <a:r>
              <a:t>Lots of overhead!</a:t>
            </a:r>
          </a:p>
        </p:txBody>
      </p:sp>
      <p:pic>
        <p:nvPicPr>
          <p:cNvPr id="23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reactiveFileReader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19431762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reactiveFileReader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ads the given file (&quot;data.csv&quot;) using the given function (read.csv)…"/>
          <p:cNvSpPr txBox="1">
            <a:spLocks noGrp="1"/>
          </p:cNvSpPr>
          <p:nvPr>
            <p:ph type="body" sz="half" idx="1"/>
          </p:nvPr>
        </p:nvSpPr>
        <p:spPr>
          <a:xfrm>
            <a:off x="666750" y="2773595"/>
            <a:ext cx="23050500" cy="3978794"/>
          </a:xfrm>
          <a:prstGeom prst="rect">
            <a:avLst/>
          </a:prstGeom>
        </p:spPr>
        <p:txBody>
          <a:bodyPr/>
          <a:lstStyle/>
          <a:p>
            <a:pPr marL="555097" indent="-555097" defTabSz="751205">
              <a:spcBef>
                <a:spcPts val="2700"/>
              </a:spcBef>
              <a:defRPr sz="5460"/>
            </a:pPr>
            <a:r>
              <a:t>Reads the given file (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"data.csv"</a:t>
            </a:r>
            <a:r>
              <a:t>) using the given function (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read.csv</a:t>
            </a:r>
            <a:r>
              <a:t>)</a:t>
            </a:r>
          </a:p>
          <a:p>
            <a:pPr marL="555097" indent="-555097" defTabSz="751205">
              <a:spcBef>
                <a:spcPts val="2700"/>
              </a:spcBef>
              <a:defRPr sz="5460"/>
            </a:pPr>
            <a:r>
              <a:t>Periodically reads the last-modified time of the file</a:t>
            </a:r>
          </a:p>
          <a:p>
            <a:pPr marL="555097" indent="-555097" defTabSz="751205">
              <a:spcBef>
                <a:spcPts val="2700"/>
              </a:spcBef>
              <a:defRPr sz="5460"/>
            </a:pPr>
            <a:r>
              <a:t>If the timestamp changes, then (and only then) re-reads the file</a:t>
            </a:r>
          </a:p>
        </p:txBody>
      </p:sp>
      <p:sp>
        <p:nvSpPr>
          <p:cNvPr id="236" name="reactivefiler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reactivefilereader</a:t>
            </a:r>
          </a:p>
        </p:txBody>
      </p:sp>
      <p:sp>
        <p:nvSpPr>
          <p:cNvPr id="237" name="Rectangle"/>
          <p:cNvSpPr/>
          <p:nvPr/>
        </p:nvSpPr>
        <p:spPr>
          <a:xfrm>
            <a:off x="8480249" y="6551265"/>
            <a:ext cx="10056661" cy="5869335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dataset &lt;- reactiveFileReader(…"/>
          <p:cNvSpPr txBox="1"/>
          <p:nvPr/>
        </p:nvSpPr>
        <p:spPr>
          <a:xfrm>
            <a:off x="8742081" y="6721599"/>
            <a:ext cx="9638844" cy="5528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dataset &lt;- reactiveFileReader(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FF9300"/>
                </a:solidFill>
              </a:rPr>
              <a:t>intervalMillis = 1000</a:t>
            </a:r>
            <a:r>
              <a:t>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session = session,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filePath = "data.csv",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readFunc = read.csv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output$plot &lt;- renderPlot({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plot(dataset()) </a:t>
            </a:r>
            <a:r>
              <a:rPr>
                <a:solidFill>
                  <a:srgbClr val="919191"/>
                </a:solidFill>
              </a:rPr>
              <a:t># or whatever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  <p:grpSp>
        <p:nvGrpSpPr>
          <p:cNvPr id="241" name="Group"/>
          <p:cNvGrpSpPr/>
          <p:nvPr/>
        </p:nvGrpSpPr>
        <p:grpSpPr>
          <a:xfrm>
            <a:off x="76199" y="7533670"/>
            <a:ext cx="9165111" cy="2373937"/>
            <a:chOff x="0" y="0"/>
            <a:chExt cx="9165110" cy="2373936"/>
          </a:xfrm>
        </p:grpSpPr>
        <p:sp>
          <p:nvSpPr>
            <p:cNvPr id="239" name="Group"/>
            <p:cNvSpPr/>
            <p:nvPr/>
          </p:nvSpPr>
          <p:spPr>
            <a:xfrm>
              <a:off x="0" y="11729"/>
              <a:ext cx="7612460" cy="2362208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Single file, on disk</a:t>
              </a:r>
            </a:p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(not database or web API)</a:t>
              </a:r>
            </a:p>
          </p:txBody>
        </p:sp>
        <p:sp>
          <p:nvSpPr>
            <p:cNvPr id="240" name="Triangle"/>
            <p:cNvSpPr/>
            <p:nvPr/>
          </p:nvSpPr>
          <p:spPr>
            <a:xfrm rot="5400000">
              <a:off x="7201816" y="410642"/>
              <a:ext cx="2373937" cy="1552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244" name="Group"/>
          <p:cNvGrpSpPr/>
          <p:nvPr/>
        </p:nvGrpSpPr>
        <p:grpSpPr>
          <a:xfrm>
            <a:off x="14473088" y="8214880"/>
            <a:ext cx="9587271" cy="2036309"/>
            <a:chOff x="0" y="0"/>
            <a:chExt cx="9587269" cy="2036307"/>
          </a:xfrm>
        </p:grpSpPr>
        <p:sp>
          <p:nvSpPr>
            <p:cNvPr id="242" name="Must have data path as first argument"/>
            <p:cNvSpPr/>
            <p:nvPr/>
          </p:nvSpPr>
          <p:spPr>
            <a:xfrm>
              <a:off x="2893872" y="0"/>
              <a:ext cx="6693398" cy="2029479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1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9193"/>
                  </a:solidFill>
                </a:defRPr>
              </a:lvl1pPr>
            </a:lstStyle>
            <a:p>
              <a:r>
                <a:t>Must have data path as first argument</a:t>
              </a:r>
            </a:p>
          </p:txBody>
        </p:sp>
        <p:sp>
          <p:nvSpPr>
            <p:cNvPr id="243" name="Triangle"/>
            <p:cNvSpPr/>
            <p:nvPr/>
          </p:nvSpPr>
          <p:spPr>
            <a:xfrm rot="16200000">
              <a:off x="428041" y="-419801"/>
              <a:ext cx="2028068" cy="2884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91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 advAuto="0"/>
      <p:bldP spid="244" grpId="0" animBg="1" advAuto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reactivefiler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reactivefilereader</a:t>
            </a:r>
          </a:p>
        </p:txBody>
      </p:sp>
      <p:sp>
        <p:nvSpPr>
          <p:cNvPr id="247" name="Rectangle"/>
          <p:cNvSpPr/>
          <p:nvPr/>
        </p:nvSpPr>
        <p:spPr>
          <a:xfrm>
            <a:off x="7163669" y="4023124"/>
            <a:ext cx="10056662" cy="6229401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8" name="dataset &lt;- reactiveFileReader(…"/>
          <p:cNvSpPr txBox="1"/>
          <p:nvPr/>
        </p:nvSpPr>
        <p:spPr>
          <a:xfrm>
            <a:off x="7425502" y="4100441"/>
            <a:ext cx="9638844" cy="6074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dataset &lt;- reactiveFileReader(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FF9300"/>
                </a:solidFill>
              </a:rPr>
              <a:t>intervalMillis = 1000</a:t>
            </a:r>
            <a:r>
              <a:t>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session = session,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filePath = "data.csv",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readFunc = read.csv,</a:t>
            </a:r>
          </a:p>
          <a:p>
            <a:pPr algn="l">
              <a:defRPr sz="3200"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stringsAsFactors = FALSE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output$plot &lt;- renderPlot({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plot(dataset()) </a:t>
            </a:r>
            <a:r>
              <a:rPr>
                <a:solidFill>
                  <a:srgbClr val="919191"/>
                </a:solidFill>
              </a:rPr>
              <a:t># or whatever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  <p:grpSp>
        <p:nvGrpSpPr>
          <p:cNvPr id="251" name="Group"/>
          <p:cNvGrpSpPr/>
          <p:nvPr/>
        </p:nvGrpSpPr>
        <p:grpSpPr>
          <a:xfrm>
            <a:off x="14129980" y="6119671"/>
            <a:ext cx="9587271" cy="2036308"/>
            <a:chOff x="0" y="0"/>
            <a:chExt cx="9587269" cy="2036307"/>
          </a:xfrm>
        </p:grpSpPr>
        <p:sp>
          <p:nvSpPr>
            <p:cNvPr id="249" name="Add any named arguments"/>
            <p:cNvSpPr/>
            <p:nvPr/>
          </p:nvSpPr>
          <p:spPr>
            <a:xfrm>
              <a:off x="2893872" y="0"/>
              <a:ext cx="6693398" cy="2029479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FF40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FF40FF"/>
                  </a:solidFill>
                </a:defRPr>
              </a:lvl1pPr>
            </a:lstStyle>
            <a:p>
              <a:r>
                <a:t>Add any named arguments</a:t>
              </a:r>
            </a:p>
          </p:txBody>
        </p:sp>
        <p:sp>
          <p:nvSpPr>
            <p:cNvPr id="250" name="Triangle"/>
            <p:cNvSpPr/>
            <p:nvPr/>
          </p:nvSpPr>
          <p:spPr>
            <a:xfrm rot="16200000">
              <a:off x="428041" y="-419801"/>
              <a:ext cx="2028068" cy="2884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40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Use isolate() to wrap an expression whose reactivity should be suppressed (i.e. the currently executing reactive expression/observer/output shouldn't be notified when something changes).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3050501" cy="4599355"/>
          </a:xfrm>
          <a:prstGeom prst="rect">
            <a:avLst/>
          </a:prstGeom>
        </p:spPr>
        <p:txBody>
          <a:bodyPr/>
          <a:lstStyle/>
          <a:p>
            <a:r>
              <a:t>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isolate()</a:t>
            </a:r>
            <a:r>
              <a:t> to wrap an expression whose reactivity should be suppressed (i.e. the currently executing reactive expression/observer/output </a:t>
            </a:r>
            <a:r>
              <a:rPr i="1"/>
              <a:t>shouldn't</a:t>
            </a:r>
            <a:r>
              <a:t> be notified when something changes).</a:t>
            </a:r>
          </a:p>
        </p:txBody>
      </p:sp>
      <p:sp>
        <p:nvSpPr>
          <p:cNvPr id="197" name="Isolat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Isolate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activePol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reactivePoll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reactiveFileReader is limited to files on disk. It doesn't work for non-file-based data sources like databases or web API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6997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reactiveFileReader</a:t>
            </a:r>
            <a:r>
              <a:t> is limited to files on disk. It doesn't work for non-file-based data sources like databases or web APIs</a:t>
            </a:r>
          </a:p>
          <a:p>
            <a:pPr marL="426997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reactivePoll</a:t>
            </a:r>
            <a:r>
              <a:t> is a generalization of reactiveFileReader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checkFunc</a:t>
            </a:r>
            <a:r>
              <a:t>: A function that can execute quickly, and merely determine if anything has changed</a:t>
            </a:r>
          </a:p>
          <a:p>
            <a:pPr marL="1458237" lvl="2" indent="-426997" defTabSz="577850">
              <a:spcBef>
                <a:spcPts val="2100"/>
              </a:spcBef>
              <a:defRPr sz="4200"/>
            </a:pPr>
            <a:r>
              <a:t>Should be fast  as it will block the R process while it runs! The slower it is, the greater you should make the polling interval.</a:t>
            </a:r>
          </a:p>
          <a:p>
            <a:pPr marL="1458237" lvl="2" indent="-426997" defTabSz="577850">
              <a:spcBef>
                <a:spcPts val="2100"/>
              </a:spcBef>
              <a:defRPr sz="4200"/>
            </a:pPr>
            <a:r>
              <a:t>Should not return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TRUE</a:t>
            </a:r>
            <a:r>
              <a:t> 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FALSE</a:t>
            </a:r>
            <a:r>
              <a:t> for changed/unchanged. Instead, just return a value (like the timestamp, or the count); it's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</a:t>
            </a:r>
            <a:r>
              <a:t>'s job, not yours, to keep track of whether that value is the same as the previous value or not.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valueFunc</a:t>
            </a:r>
            <a:r>
              <a:t>: A function with the (potentially expensive) logic for actually reading the data</a:t>
            </a:r>
          </a:p>
        </p:txBody>
      </p:sp>
      <p:sp>
        <p:nvSpPr>
          <p:cNvPr id="256" name="reactivepol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reactivepoll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3" name="When might we want to use reactivePoll on dashboards?"/>
          <p:cNvSpPr txBox="1">
            <a:spLocks noGrp="1"/>
          </p:cNvSpPr>
          <p:nvPr>
            <p:ph type="body" idx="21"/>
          </p:nvPr>
        </p:nvSpPr>
        <p:spPr>
          <a:xfrm>
            <a:off x="3289647" y="6229350"/>
            <a:ext cx="17445237" cy="1257300"/>
          </a:xfrm>
          <a:prstGeom prst="rect">
            <a:avLst/>
          </a:prstGeom>
        </p:spPr>
        <p:txBody>
          <a:bodyPr/>
          <a:lstStyle/>
          <a:p>
            <a:r>
              <a:t>When might we want to use reactivePoll on dashboards?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6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6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69" name="When we are pulling from a database or Web API!"/>
          <p:cNvSpPr txBox="1">
            <a:spLocks noGrp="1"/>
          </p:cNvSpPr>
          <p:nvPr>
            <p:ph type="body" idx="21"/>
          </p:nvPr>
        </p:nvSpPr>
        <p:spPr>
          <a:xfrm>
            <a:off x="4445725" y="2121677"/>
            <a:ext cx="17445237" cy="1257301"/>
          </a:xfrm>
          <a:prstGeom prst="rect">
            <a:avLst/>
          </a:prstGeom>
        </p:spPr>
        <p:txBody>
          <a:bodyPr anchor="ctr"/>
          <a:lstStyle>
            <a:lvl1pPr marL="0" indent="0" algn="ctr">
              <a:buClrTx/>
              <a:buSzTx/>
              <a:buNone/>
            </a:lvl1pPr>
          </a:lstStyle>
          <a:p>
            <a:r>
              <a:t>When we are pulling from a database or Web API!</a:t>
            </a:r>
          </a:p>
        </p:txBody>
      </p:sp>
      <p:pic>
        <p:nvPicPr>
          <p:cNvPr id="27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QueriedData &lt;- reactivePoll(30000, session,…"/>
          <p:cNvSpPr/>
          <p:nvPr/>
        </p:nvSpPr>
        <p:spPr>
          <a:xfrm>
            <a:off x="1327675" y="4129023"/>
            <a:ext cx="21412049" cy="786855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QueriedData &lt;- reactivePoll(30000, session, </a:t>
            </a:r>
          </a:p>
          <a:p>
            <a:pPr lvl="2"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This function checks the rows and when the rows are higher than previously, in those cases it reads the table                              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checkFunc = function(){ 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# connect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con &lt;- poolCheckout(mysqldb)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# Return the current numbers of rows in mysqltable 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rowcount &lt;- dbGetQuery(con, "SHOW TABLE STATUS;") %&gt;% filter(Name == "mysqltable") %&gt;% pull(Rows)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# disconnect database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poolReturn(con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},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valueFunc = function() {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# connect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con &lt;- poolCheckout(mysqldb)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test_db &lt;- dbReadTable(con, “mysqltable”)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})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output$mytable  &lt;- DT::renderDT({ 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test_db &lt;- QueriedData() %&gt;% as.data.frame()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DT::datatable(test_db)</a:t>
            </a:r>
          </a:p>
          <a:p>
            <a:pPr algn="l" defTabSz="457200">
              <a:lnSpc>
                <a:spcPts val="4200"/>
              </a:lnSpc>
              <a:defRPr sz="24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tatic vs. dynamic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635634">
              <a:spcBef>
                <a:spcPts val="5000"/>
              </a:spcBef>
              <a:buSzTx/>
              <a:buNone/>
              <a:defRPr sz="16170">
                <a:solidFill>
                  <a:srgbClr val="FFFFFF"/>
                </a:solidFill>
              </a:defRPr>
            </a:pPr>
            <a:r>
              <a:t>Static vs. dynamic</a:t>
            </a:r>
          </a:p>
          <a:p>
            <a:pPr marL="0" indent="0" algn="r" defTabSz="635634">
              <a:spcBef>
                <a:spcPts val="5000"/>
              </a:spcBef>
              <a:buSzTx/>
              <a:buNone/>
              <a:defRPr sz="16170">
                <a:solidFill>
                  <a:srgbClr val="FFFFFF"/>
                </a:solidFill>
              </a:defRPr>
            </a:pPr>
            <a:r>
              <a:t>dashboards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tatic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6797" indent="-536797" defTabSz="726440">
              <a:spcBef>
                <a:spcPts val="2600"/>
              </a:spcBef>
              <a:defRPr sz="5280"/>
            </a:pPr>
            <a:r>
              <a:t>Static: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R code runs once and generates an HTML page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Generation of this HTML can be scheduled</a:t>
            </a:r>
          </a:p>
          <a:p>
            <a:pPr marL="536797" indent="-536797" defTabSz="726440">
              <a:spcBef>
                <a:spcPts val="2600"/>
              </a:spcBef>
              <a:defRPr sz="5280"/>
            </a:pPr>
            <a:r>
              <a:t>Dynamic: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Client web browser connects to an R session running on server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User input causes server to do things and send information back to client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Interactivity can be on client and server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Can update data in real time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User potentially can do anything that R can do</a:t>
            </a:r>
          </a:p>
        </p:txBody>
      </p:sp>
      <p:sp>
        <p:nvSpPr>
          <p:cNvPr id="276" name="static vs. dynamic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static vs. dynamic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FLEX vs. SHINY  Dashboar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FLEX vs. SHINY  Dashboard</a:t>
            </a:r>
          </a:p>
        </p:txBody>
      </p:sp>
      <p:graphicFrame>
        <p:nvGraphicFramePr>
          <p:cNvPr id="279" name="Table"/>
          <p:cNvGraphicFramePr/>
          <p:nvPr/>
        </p:nvGraphicFramePr>
        <p:xfrm>
          <a:off x="6731000" y="3081877"/>
          <a:ext cx="10934700" cy="8864601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546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6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70379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flexdashboard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shinydashboard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037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R Markdown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Shiny UI code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037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Super easy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Not quite as easy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037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Static or dynamic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Dynamic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037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CSS flexbox layout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Bootstrap grid layout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flexdashboard"/>
          <p:cNvSpPr txBox="1">
            <a:spLocks noGrp="1"/>
          </p:cNvSpPr>
          <p:nvPr>
            <p:ph type="body" idx="21"/>
          </p:nvPr>
        </p:nvSpPr>
        <p:spPr>
          <a:xfrm>
            <a:off x="5949164" y="3291316"/>
            <a:ext cx="17161265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flexdashboard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8" name="library(flexdashboard)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t>library(flexdashboard)</a:t>
            </a:r>
          </a:p>
          <a:p>
            <a:r>
              <a:t>File → New file → R Markdown → From Template</a:t>
            </a:r>
          </a:p>
          <a:p>
            <a:r>
              <a:t>Create three plots that go in each of the panes using built-in R datasets or any data we have used in the worksho (or your own data)</a:t>
            </a:r>
          </a:p>
        </p:txBody>
      </p:sp>
      <p:pic>
        <p:nvPicPr>
          <p:cNvPr id="289" name="timer_3min.mov" descr="timer_3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685000" y="104902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67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9"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9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96" name="Open apps/flexdashboard_01.Rm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apps/flexdashboard_01.Rmd</a:t>
            </a:r>
          </a:p>
          <a:p>
            <a:r>
              <a:t>How is it different than Shiny apps we have been building so far, how is it similar?</a:t>
            </a:r>
          </a:p>
          <a:p>
            <a:r>
              <a:t>Make a change to the layout of the dashboard, see </a:t>
            </a:r>
            <a:r>
              <a:rPr u="sng">
                <a:hlinkClick r:id="rId6"/>
              </a:rPr>
              <a:t>http://rmarkdown.rstudio.com/flexdashboard/using.html#layout</a:t>
            </a:r>
            <a:r>
              <a:t> for help</a:t>
            </a:r>
          </a:p>
          <a:p>
            <a:r>
              <a:t>Change the theme of the dashboard, see </a:t>
            </a:r>
            <a:r>
              <a:rPr u="sng">
                <a:hlinkClick r:id="rId7"/>
              </a:rPr>
              <a:t>http://rmarkdown.rstudio.com/flexdashboard/using.html#appearance</a:t>
            </a:r>
            <a:r>
              <a:t> for help</a:t>
            </a:r>
          </a:p>
        </p:txBody>
      </p:sp>
      <p:pic>
        <p:nvPicPr>
          <p:cNvPr id="297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extLst/>
          </a:blip>
          <a:stretch>
            <a:fillRect/>
          </a:stretch>
        </p:blipFill>
        <p:spPr>
          <a:xfrm>
            <a:off x="19814886" y="10477500"/>
            <a:ext cx="4185228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9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0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3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0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0" name="Group"/>
          <p:cNvGrpSpPr/>
          <p:nvPr/>
        </p:nvGrpSpPr>
        <p:grpSpPr>
          <a:xfrm>
            <a:off x="1023925" y="5700387"/>
            <a:ext cx="22336150" cy="4369276"/>
            <a:chOff x="0" y="431800"/>
            <a:chExt cx="22336150" cy="4369274"/>
          </a:xfrm>
        </p:grpSpPr>
        <p:sp>
          <p:nvSpPr>
            <p:cNvPr id="207" name="server:"/>
            <p:cNvSpPr/>
            <p:nvPr/>
          </p:nvSpPr>
          <p:spPr>
            <a:xfrm>
              <a:off x="0" y="431800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>
                  <a:solidFill>
                    <a:srgbClr val="447FB5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server:</a:t>
              </a:r>
            </a:p>
          </p:txBody>
        </p:sp>
        <p:sp>
          <p:nvSpPr>
            <p:cNvPr id="208" name="Rectangle"/>
            <p:cNvSpPr/>
            <p:nvPr/>
          </p:nvSpPr>
          <p:spPr>
            <a:xfrm>
              <a:off x="19050" y="895350"/>
              <a:ext cx="22317101" cy="3905725"/>
            </a:xfrm>
            <a:prstGeom prst="rect">
              <a:avLst/>
            </a:prstGeom>
            <a:solidFill>
              <a:srgbClr val="EBEBEB"/>
            </a:solidFill>
            <a:ln w="25400" cap="flat">
              <a:solidFill>
                <a:srgbClr val="929292"/>
              </a:solidFill>
              <a:prstDash val="solid"/>
              <a:miter lim="400000"/>
            </a:ln>
            <a:effectLst>
              <a:outerShdw blurRad="101600" dist="51418" dir="5452524" rotWithShape="0">
                <a:srgbClr val="000000">
                  <a:alpha val="55181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" name="pretty_plot_title &lt;- reactive({ toTitleCase(input$plot_title) })…"/>
            <p:cNvSpPr/>
            <p:nvPr/>
          </p:nvSpPr>
          <p:spPr>
            <a:xfrm>
              <a:off x="184177" y="2848212"/>
              <a:ext cx="21986846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l">
                <a:defRPr sz="3200">
                  <a:solidFill>
                    <a:srgbClr val="FF93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pretty_plot_title &lt;- reactive({ </a:t>
              </a:r>
              <a:r>
                <a:rPr>
                  <a:solidFill>
                    <a:srgbClr val="000000"/>
                  </a:solidFill>
                </a:rPr>
                <a:t>toTitleCase(</a:t>
              </a:r>
              <a:r>
                <a:t>input$plot_title</a:t>
              </a:r>
              <a:r>
                <a:rPr>
                  <a:solidFill>
                    <a:srgbClr val="000000"/>
                  </a:solidFill>
                </a:rPr>
                <a:t>)</a:t>
              </a:r>
              <a:r>
                <a:t> })</a:t>
              </a:r>
            </a:p>
            <a:p>
              <a:pPr algn="l">
                <a:defRPr sz="15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/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output$scatterplot &lt;- renderPlot({</a:t>
              </a:r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 ggplot(data = movies_subset(), aes_string(x = </a:t>
              </a:r>
              <a:r>
                <a:rPr>
                  <a:solidFill>
                    <a:srgbClr val="0096FF"/>
                  </a:solidFill>
                </a:rPr>
                <a:t>input$x</a:t>
              </a:r>
              <a:r>
                <a:t>, y = </a:t>
              </a:r>
              <a:r>
                <a:rPr>
                  <a:solidFill>
                    <a:srgbClr val="0096FF"/>
                  </a:solidFill>
                </a:rPr>
                <a:t>input$y</a:t>
              </a:r>
              <a:r>
                <a:t>, color = </a:t>
              </a:r>
              <a:r>
                <a:rPr>
                  <a:solidFill>
                    <a:srgbClr val="0096FF"/>
                  </a:solidFill>
                </a:rPr>
                <a:t>input$z</a:t>
              </a:r>
              <a:r>
                <a:t>)) +</a:t>
              </a:r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   geom_point(alpha = </a:t>
              </a:r>
              <a:r>
                <a:rPr>
                  <a:solidFill>
                    <a:srgbClr val="0096FF"/>
                  </a:solidFill>
                </a:rPr>
                <a:t>input$alpha</a:t>
              </a:r>
              <a:r>
                <a:t>, size = </a:t>
              </a:r>
              <a:r>
                <a:rPr>
                  <a:solidFill>
                    <a:srgbClr val="0096FF"/>
                  </a:solidFill>
                </a:rPr>
                <a:t>input$size</a:t>
              </a:r>
              <a:r>
                <a:t>) +</a:t>
              </a:r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    labs(title = </a:t>
              </a:r>
              <a:r>
                <a:rPr>
                  <a:solidFill>
                    <a:srgbClr val="FF40FF"/>
                  </a:solidFill>
                </a:rPr>
                <a:t>isolate({</a:t>
              </a:r>
              <a:r>
                <a:t> </a:t>
              </a:r>
              <a:r>
                <a:rPr>
                  <a:solidFill>
                    <a:srgbClr val="FF9300"/>
                  </a:solidFill>
                </a:rPr>
                <a:t>pretty_plot_title()</a:t>
              </a:r>
              <a:r>
                <a:t> </a:t>
              </a:r>
              <a:r>
                <a:rPr>
                  <a:solidFill>
                    <a:srgbClr val="FF40FF"/>
                  </a:solidFill>
                </a:rPr>
                <a:t>})</a:t>
              </a:r>
              <a:r>
                <a:t> )</a:t>
              </a:r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t>})</a:t>
              </a:r>
            </a:p>
          </p:txBody>
        </p:sp>
      </p:grpSp>
      <p:grpSp>
        <p:nvGrpSpPr>
          <p:cNvPr id="213" name="Group"/>
          <p:cNvGrpSpPr/>
          <p:nvPr/>
        </p:nvGrpSpPr>
        <p:grpSpPr>
          <a:xfrm>
            <a:off x="9858626" y="9483303"/>
            <a:ext cx="14306991" cy="2808949"/>
            <a:chOff x="0" y="0"/>
            <a:chExt cx="14306990" cy="2808947"/>
          </a:xfrm>
        </p:grpSpPr>
        <p:sp>
          <p:nvSpPr>
            <p:cNvPr id="211" name="Plot title will not update…"/>
            <p:cNvSpPr/>
            <p:nvPr/>
          </p:nvSpPr>
          <p:spPr>
            <a:xfrm>
              <a:off x="6694530" y="446727"/>
              <a:ext cx="7612461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FF40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FF40FF"/>
                  </a:solidFill>
                </a:defRPr>
              </a:pPr>
              <a:r>
                <a:t>Plot title will </a:t>
              </a:r>
              <a:r>
                <a:rPr b="1">
                  <a:latin typeface="Gill Sans"/>
                  <a:ea typeface="Gill Sans"/>
                  <a:cs typeface="Gill Sans"/>
                  <a:sym typeface="Gill Sans"/>
                </a:rPr>
                <a:t>not</a:t>
              </a:r>
              <a:r>
                <a:t> update </a:t>
              </a:r>
            </a:p>
            <a:p>
              <a:pPr>
                <a:defRPr sz="4500">
                  <a:solidFill>
                    <a:srgbClr val="FF40FF"/>
                  </a:solidFill>
                </a:defRPr>
              </a:pPr>
              <a:r>
                <a:t>when </a:t>
              </a:r>
              <a:r>
                <a:rPr>
                  <a:solidFill>
                    <a:srgbClr val="FF9300"/>
                  </a:solidFill>
                  <a:latin typeface="Monaco"/>
                  <a:ea typeface="Monaco"/>
                  <a:cs typeface="Monaco"/>
                  <a:sym typeface="Monaco"/>
                </a:rPr>
                <a:t>input$plot_title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 </a:t>
              </a:r>
              <a:r>
                <a:t>changes</a:t>
              </a:r>
            </a:p>
          </p:txBody>
        </p:sp>
        <p:sp>
          <p:nvSpPr>
            <p:cNvPr id="212" name="Group"/>
            <p:cNvSpPr/>
            <p:nvPr/>
          </p:nvSpPr>
          <p:spPr>
            <a:xfrm>
              <a:off x="0" y="0"/>
              <a:ext cx="6687939" cy="2808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333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3336"/>
                  </a:lnTo>
                  <a:close/>
                </a:path>
              </a:pathLst>
            </a:custGeom>
            <a:solidFill>
              <a:srgbClr val="FF40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16" name="Group"/>
          <p:cNvGrpSpPr/>
          <p:nvPr/>
        </p:nvGrpSpPr>
        <p:grpSpPr>
          <a:xfrm>
            <a:off x="14408346" y="4850651"/>
            <a:ext cx="9744571" cy="2808949"/>
            <a:chOff x="0" y="0"/>
            <a:chExt cx="9744569" cy="2808947"/>
          </a:xfrm>
        </p:grpSpPr>
        <p:sp>
          <p:nvSpPr>
            <p:cNvPr id="214" name="Plot title will update…"/>
            <p:cNvSpPr/>
            <p:nvPr/>
          </p:nvSpPr>
          <p:spPr>
            <a:xfrm>
              <a:off x="2132110" y="12700"/>
              <a:ext cx="7612460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6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0096FF"/>
                  </a:solidFill>
                </a:defRPr>
              </a:pPr>
              <a:r>
                <a:t>Plot title will update </a:t>
              </a:r>
            </a:p>
            <a:p>
              <a:pPr>
                <a:defRPr sz="4500">
                  <a:solidFill>
                    <a:srgbClr val="0096FF"/>
                  </a:solidFill>
                </a:defRPr>
              </a:pPr>
              <a:r>
                <a:t>when any of the other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input</a:t>
              </a:r>
              <a:r>
                <a:t>s in this chunk change</a:t>
              </a:r>
            </a:p>
          </p:txBody>
        </p:sp>
        <p:sp>
          <p:nvSpPr>
            <p:cNvPr id="215" name="Triangle"/>
            <p:cNvSpPr/>
            <p:nvPr/>
          </p:nvSpPr>
          <p:spPr>
            <a:xfrm rot="10800000" flipH="1">
              <a:off x="0" y="0"/>
              <a:ext cx="2119411" cy="2808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333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3336"/>
                  </a:lnTo>
                  <a:close/>
                </a:path>
              </a:pathLst>
            </a:custGeom>
            <a:solidFill>
              <a:srgbClr val="0096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17" name="Only update plot title when other components of the plot are also updated. See movies_14.R."/>
          <p:cNvSpPr txBox="1"/>
          <p:nvPr/>
        </p:nvSpPr>
        <p:spPr>
          <a:xfrm>
            <a:off x="3950296" y="2216741"/>
            <a:ext cx="16496110" cy="2315357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 sz="600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Only update plot title when other components of the plot are also updated.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movies_14.R</a:t>
            </a:r>
            <a:r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1" animBg="1" advAuto="0"/>
      <p:bldP spid="216" grpId="2" animBg="1" advAuto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Add runtime: shiny to header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 runtime: shiny to header.</a:t>
            </a:r>
          </a:p>
          <a:p>
            <a:r>
              <a:t>Add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input</a:t>
            </a:r>
            <a:r>
              <a:t>s in code chunks.</a:t>
            </a:r>
          </a:p>
          <a:p>
            <a:r>
              <a:t>Add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renderXyz</a:t>
            </a:r>
            <a:r>
              <a:t> functions in code chunks. </a:t>
            </a:r>
          </a:p>
          <a:p>
            <a:pPr lvl="1"/>
            <a:r>
              <a:t>No need for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output$x &lt;-</a:t>
            </a:r>
            <a:r>
              <a:t> assignment, or for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xyzOutput</a:t>
            </a:r>
            <a:r>
              <a:t> functions.</a:t>
            </a:r>
          </a:p>
        </p:txBody>
      </p:sp>
      <p:sp>
        <p:nvSpPr>
          <p:cNvPr id="300" name="shiny document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shiny documents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3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04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07" name="Continue working on apps/dashboards/flexdashboard_01.Rm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Continue working on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apps/dashboards/flexdashboard_01.Rmd</a:t>
            </a:r>
          </a:p>
          <a:p>
            <a:r>
              <a:t>Add another UI widget, a radioButton, that allows the user to select whether the plot used to visualize the distribution of weight should be histogram or a violin plot</a:t>
            </a:r>
          </a:p>
        </p:txBody>
      </p:sp>
      <p:pic>
        <p:nvPicPr>
          <p:cNvPr id="308" name="timer_3min.mov" descr="timer_3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685000" y="104902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67" fill="hold"/>
                                        <p:tgtEl>
                                          <p:spTgt spid="3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0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0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8"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14" name="Sample solution at apps/flexdashboard_02.Rmd"/>
          <p:cNvSpPr txBox="1">
            <a:spLocks noGrp="1"/>
          </p:cNvSpPr>
          <p:nvPr>
            <p:ph type="body" idx="21"/>
          </p:nvPr>
        </p:nvSpPr>
        <p:spPr>
          <a:xfrm>
            <a:off x="2732166" y="5180360"/>
            <a:ext cx="18919669" cy="1375281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ClrTx/>
              <a:buSzTx/>
              <a:buNone/>
            </a:pPr>
            <a:r>
              <a:t>Sample solution at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apps/flexdashboard_02.Rmd</a:t>
            </a:r>
          </a:p>
        </p:txBody>
      </p:sp>
      <p:pic>
        <p:nvPicPr>
          <p:cNvPr id="31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tart-up time: knits document every time someone visits 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Start-up time: knits document every time someone visits it</a:t>
            </a:r>
          </a:p>
          <a:p>
            <a:r>
              <a:t>Resizing can trigger re-knit</a:t>
            </a:r>
          </a:p>
          <a:p>
            <a:r>
              <a:t>Auto-reconnection doesn’t work (i.e. client browsers cannot automatically reconnect afer being disconnected due to network problems)</a:t>
            </a:r>
          </a:p>
          <a:p>
            <a:endParaRPr/>
          </a:p>
          <a:p>
            <a:r>
              <a:rPr b="1"/>
              <a:t>The solution: </a:t>
            </a:r>
            <a:r>
              <a:t>Pre-rendered Shiny Documents</a:t>
            </a:r>
          </a:p>
        </p:txBody>
      </p:sp>
      <p:sp>
        <p:nvSpPr>
          <p:cNvPr id="318" name="shiny document drawback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627379">
              <a:defRPr sz="11400"/>
            </a:lvl1pPr>
          </a:lstStyle>
          <a:p>
            <a:r>
              <a:t>shiny document drawbacks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iny…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19431762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Shiny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pre-rendered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Rendering phase: UI code (and select other code) is run once, before users connect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/>
              <a:t>Rendering phase: </a:t>
            </a:r>
            <a:r>
              <a:t>UI code (and select other code) is run once, before users connect.</a:t>
            </a:r>
          </a:p>
          <a:p>
            <a:r>
              <a:rPr b="1"/>
              <a:t>Serving phase: </a:t>
            </a:r>
            <a:r>
              <a:t>Server code is run once for each user session.</a:t>
            </a:r>
          </a:p>
          <a:p>
            <a:r>
              <a:t>Each phase is run in a separate R sessions and can’t access variables from the other phase.</a:t>
            </a:r>
          </a:p>
        </p:txBody>
      </p:sp>
      <p:sp>
        <p:nvSpPr>
          <p:cNvPr id="323" name="shiny pre_rendere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shiny pre_rendered</a:t>
            </a:r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&quot;render&quot;: Runs in rendering phase (like ui)…"/>
          <p:cNvSpPr txBox="1">
            <a:spLocks noGrp="1"/>
          </p:cNvSpPr>
          <p:nvPr>
            <p:ph type="body" idx="1"/>
          </p:nvPr>
        </p:nvSpPr>
        <p:spPr>
          <a:xfrm>
            <a:off x="673100" y="2773595"/>
            <a:ext cx="23050500" cy="9090152"/>
          </a:xfrm>
          <a:prstGeom prst="rect">
            <a:avLst/>
          </a:prstGeom>
        </p:spPr>
        <p:txBody>
          <a:bodyPr/>
          <a:lstStyle/>
          <a:p>
            <a:pPr marL="426997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"render"</a:t>
            </a:r>
            <a:r>
              <a:t>: Runs in rendering phase (like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ui</a:t>
            </a:r>
            <a:r>
              <a:t>)</a:t>
            </a:r>
          </a:p>
          <a:p>
            <a:pPr marL="426997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"server"</a:t>
            </a:r>
            <a:r>
              <a:t>: Runs in serving phase (like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server</a:t>
            </a:r>
            <a:r>
              <a:t>)</a:t>
            </a:r>
          </a:p>
          <a:p>
            <a:pPr marL="426997" indent="-426997" defTabSz="577850">
              <a:spcBef>
                <a:spcPts val="2100"/>
              </a:spcBef>
              <a:defRPr sz="4200"/>
            </a:pPr>
            <a:r>
              <a:t>Additional contexts:</a:t>
            </a:r>
          </a:p>
          <a:p>
            <a:pPr marL="942617" lvl="1" indent="-426997" defTabSz="577850">
              <a:spcBef>
                <a:spcPts val="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"setup"</a:t>
            </a:r>
            <a:r>
              <a:t>: Runs in both phases (like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global.R</a:t>
            </a:r>
            <a:r>
              <a:t>)</a:t>
            </a:r>
          </a:p>
          <a:p>
            <a:pPr marL="942617" lvl="1" indent="-426997" defTabSz="577850">
              <a:spcBef>
                <a:spcPts val="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"data"</a:t>
            </a:r>
            <a:r>
              <a:t>: Runs in rendering phase (any variables are saved to a file, and available to serving phase, useful for data preprocessing)</a:t>
            </a:r>
          </a:p>
          <a:p>
            <a:pPr marL="942617" lvl="1" indent="-426997" defTabSz="577850">
              <a:spcBef>
                <a:spcPts val="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"server-start"</a:t>
            </a:r>
            <a:r>
              <a:t>: Runs once in serving phase, when the Shiny document is first run and is not re-executed for each new user of the document, appropriate for</a:t>
            </a:r>
          </a:p>
          <a:p>
            <a:pPr marL="1458237" lvl="2" indent="-426997" defTabSz="577850">
              <a:spcBef>
                <a:spcPts val="0"/>
              </a:spcBef>
              <a:defRPr sz="4200"/>
            </a:pPr>
            <a:r>
              <a:t>establishing shared connections to remote servers (e.g. databases, Spark contexts, etc.)</a:t>
            </a:r>
          </a:p>
          <a:p>
            <a:pPr marL="1458237" lvl="2" indent="-426997" defTabSz="577850">
              <a:spcBef>
                <a:spcPts val="0"/>
              </a:spcBef>
              <a:defRPr sz="4200"/>
            </a:pPr>
            <a:r>
              <a:t>creating reactive values to be shared across sessions (e.g. with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reactiveFileReader</a:t>
            </a:r>
            <a:r>
              <a:t>)</a:t>
            </a:r>
          </a:p>
        </p:txBody>
      </p:sp>
      <p:sp>
        <p:nvSpPr>
          <p:cNvPr id="326" name="Contexts for shiny_prerendere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11809">
              <a:defRPr sz="9300"/>
            </a:lvl1pPr>
          </a:lstStyle>
          <a:p>
            <a:r>
              <a:t>Contexts for shiny_prerendered</a:t>
            </a:r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3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1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33" name="Start with apps/flexdashboard_02.Rm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Start with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apps/flexdashboard_02.Rmd</a:t>
            </a:r>
          </a:p>
          <a:p>
            <a:r>
              <a:t>Turn your document into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runtime: shiny_prerendered</a:t>
            </a:r>
          </a:p>
          <a:p>
            <a:r>
              <a:rPr i="1"/>
              <a:t>Note: </a:t>
            </a:r>
            <a:r>
              <a:t>You will need to 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output$x &lt;-</a:t>
            </a:r>
            <a:r>
              <a:t> assignment and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xyzOutput</a:t>
            </a:r>
            <a:r>
              <a:t> functions</a:t>
            </a:r>
          </a:p>
        </p:txBody>
      </p:sp>
      <p:pic>
        <p:nvPicPr>
          <p:cNvPr id="334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814886" y="10477500"/>
            <a:ext cx="4185228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34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4"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3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40" name="Sample solution at apps/flexdashboard_03.Rmd"/>
          <p:cNvSpPr txBox="1">
            <a:spLocks noGrp="1"/>
          </p:cNvSpPr>
          <p:nvPr>
            <p:ph type="body" idx="21"/>
          </p:nvPr>
        </p:nvSpPr>
        <p:spPr>
          <a:xfrm>
            <a:off x="2732166" y="5180360"/>
            <a:ext cx="18919669" cy="1375281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ClrTx/>
              <a:buSzTx/>
              <a:buNone/>
            </a:pPr>
            <a:r>
              <a:t>Sample solution at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apps/flexdashboard_03.Rmd</a:t>
            </a:r>
          </a:p>
        </p:txBody>
      </p:sp>
      <p:pic>
        <p:nvPicPr>
          <p:cNvPr id="34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inydashboard"/>
          <p:cNvSpPr txBox="1">
            <a:spLocks noGrp="1"/>
          </p:cNvSpPr>
          <p:nvPr>
            <p:ph type="body" idx="21"/>
          </p:nvPr>
        </p:nvSpPr>
        <p:spPr>
          <a:xfrm>
            <a:off x="4003271" y="3291316"/>
            <a:ext cx="19107158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shinydashboard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rigger with observeEvent()"/>
          <p:cNvSpPr txBox="1">
            <a:spLocks noGrp="1"/>
          </p:cNvSpPr>
          <p:nvPr>
            <p:ph type="body" idx="21"/>
          </p:nvPr>
        </p:nvSpPr>
        <p:spPr>
          <a:xfrm>
            <a:off x="1235471" y="2912332"/>
            <a:ext cx="16684229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Trigger with observeEvent()</a:t>
            </a:r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inydashboard is an advanced layout of a typical shiny app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shinydashboard is an advanced layout of a typical shiny app</a:t>
            </a:r>
          </a:p>
          <a:p>
            <a:r>
              <a:t>The ui has more arguments</a:t>
            </a:r>
          </a:p>
          <a:p>
            <a:pPr lvl="1"/>
            <a:r>
              <a:t>header</a:t>
            </a:r>
          </a:p>
          <a:p>
            <a:pPr lvl="1"/>
            <a:r>
              <a:t>sidebarMenu</a:t>
            </a:r>
          </a:p>
          <a:p>
            <a:pPr lvl="1"/>
            <a:r>
              <a:t>body (similar to fluid pages)</a:t>
            </a:r>
          </a:p>
          <a:p>
            <a:pPr lvl="1"/>
            <a:r>
              <a:t>title</a:t>
            </a:r>
          </a:p>
          <a:p>
            <a:pPr lvl="1"/>
            <a:r>
              <a:t>skin (color of the page)</a:t>
            </a:r>
          </a:p>
        </p:txBody>
      </p:sp>
      <p:sp>
        <p:nvSpPr>
          <p:cNvPr id="346" name="FOrma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FOrmat</a:t>
            </a:r>
          </a:p>
        </p:txBody>
      </p:sp>
    </p:spTree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Bod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Body</a:t>
            </a:r>
          </a:p>
        </p:txBody>
      </p:sp>
    </p:spTree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body-infoboxes.png" descr="body-infobox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3753" y="2164163"/>
            <a:ext cx="18939396" cy="5463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body-valueboxes.png" descr="body-valueboxe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70851" y="8273863"/>
            <a:ext cx="18939396" cy="32779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5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58" name="Open starwars_01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starwars_01.R</a:t>
            </a:r>
          </a:p>
          <a:p>
            <a:pPr lvl="1"/>
            <a:r>
              <a:t>Add an info or value box counting for mass and height respectively (lines 120 or 125)</a:t>
            </a:r>
          </a:p>
          <a:p>
            <a:pPr lvl="2"/>
            <a:r>
              <a:t>Hint: First run the app to figure out what measurements might make sense</a:t>
            </a:r>
          </a:p>
          <a:p>
            <a:pPr lvl="3"/>
            <a:r>
              <a:t>Stretch goal: Create the other kind of box</a:t>
            </a:r>
          </a:p>
        </p:txBody>
      </p:sp>
      <p:pic>
        <p:nvPicPr>
          <p:cNvPr id="359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814886" y="10477500"/>
            <a:ext cx="4185228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5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9"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64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65" name="See starwars_02.R"/>
          <p:cNvSpPr txBox="1">
            <a:spLocks noGrp="1"/>
          </p:cNvSpPr>
          <p:nvPr>
            <p:ph type="body" idx="21"/>
          </p:nvPr>
        </p:nvSpPr>
        <p:spPr>
          <a:xfrm>
            <a:off x="3390304" y="6562662"/>
            <a:ext cx="17281572" cy="1050805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See starwars_02.R</a:t>
            </a:r>
          </a:p>
        </p:txBody>
      </p:sp>
      <p:pic>
        <p:nvPicPr>
          <p:cNvPr id="36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body-tabboxes.png" descr="body-tabbox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2214" y="829608"/>
            <a:ext cx="13428351" cy="8146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9" name="body-boxes-header-4.png" descr="body-boxes-header-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19973" y="6985449"/>
            <a:ext cx="13729126" cy="6120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7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7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76" name="Open starwars_02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starwars_02.R</a:t>
            </a:r>
          </a:p>
          <a:p>
            <a:pPr lvl="1"/>
            <a:r>
              <a:t>Add a tabBox in the body that holds the output of both the plots for mass and height.</a:t>
            </a:r>
          </a:p>
          <a:p>
            <a:pPr lvl="2"/>
            <a:r>
              <a:t>What arguments do you need to pass to the box so the table fits?</a:t>
            </a:r>
          </a:p>
          <a:p>
            <a:pPr lvl="1"/>
            <a:r>
              <a:t>Stretch goal: Give the box a title</a:t>
            </a:r>
          </a:p>
        </p:txBody>
      </p:sp>
      <p:pic>
        <p:nvPicPr>
          <p:cNvPr id="377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814886" y="10477500"/>
            <a:ext cx="4185228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7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7"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8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8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83" name="See starwars_03.R"/>
          <p:cNvSpPr txBox="1">
            <a:spLocks noGrp="1"/>
          </p:cNvSpPr>
          <p:nvPr>
            <p:ph type="body" idx="21"/>
          </p:nvPr>
        </p:nvSpPr>
        <p:spPr>
          <a:xfrm>
            <a:off x="3390304" y="6562662"/>
            <a:ext cx="17281572" cy="1050805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See starwars_03.R</a:t>
            </a:r>
          </a:p>
        </p:txBody>
      </p:sp>
      <p:pic>
        <p:nvPicPr>
          <p:cNvPr id="38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Menu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Menu</a:t>
            </a:r>
          </a:p>
        </p:txBody>
      </p:sp>
    </p:spTree>
  </p:cSld>
  <p:clrMapOvr>
    <a:masterClrMapping/>
  </p:clrMapOvr>
  <p:transition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sidebar-tabs-2.png" descr="sidebar-tabs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712" y="4286563"/>
            <a:ext cx="13714331" cy="5142874"/>
          </a:xfrm>
          <a:prstGeom prst="rect">
            <a:avLst/>
          </a:prstGeom>
          <a:ln w="12700">
            <a:miter lim="400000"/>
          </a:ln>
        </p:spPr>
      </p:pic>
      <p:pic>
        <p:nvPicPr>
          <p:cNvPr id="389" name="sidebar.png" descr="sideba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868467" y="851417"/>
            <a:ext cx="5136272" cy="12013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observeEvent() can be used to trigger a reaction…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3050501" cy="4599355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Monaco"/>
                <a:ea typeface="Monaco"/>
                <a:cs typeface="Monaco"/>
                <a:sym typeface="Monaco"/>
              </a:rPr>
              <a:t>observeEvent()</a:t>
            </a:r>
            <a:r>
              <a:t> can be used to trigger a reaction</a:t>
            </a:r>
          </a:p>
          <a:p>
            <a:r>
              <a:t>It uses a different syntax</a:t>
            </a:r>
          </a:p>
        </p:txBody>
      </p:sp>
      <p:sp>
        <p:nvSpPr>
          <p:cNvPr id="222" name="triggering A Rea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triggering A Reaction </a:t>
            </a:r>
          </a:p>
        </p:txBody>
      </p:sp>
      <p:sp>
        <p:nvSpPr>
          <p:cNvPr id="223" name="Rectangle"/>
          <p:cNvSpPr/>
          <p:nvPr/>
        </p:nvSpPr>
        <p:spPr>
          <a:xfrm>
            <a:off x="1033450" y="5696068"/>
            <a:ext cx="22317101" cy="1878413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4" name="observeEvent(eventExpr, handlerExpr, …)"/>
          <p:cNvSpPr txBox="1"/>
          <p:nvPr/>
        </p:nvSpPr>
        <p:spPr>
          <a:xfrm>
            <a:off x="1198577" y="6185534"/>
            <a:ext cx="21986846" cy="899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</a:t>
            </a:r>
            <a:r>
              <a:rPr>
                <a:solidFill>
                  <a:srgbClr val="005493"/>
                </a:solidFill>
              </a:rPr>
              <a:t>eventExpr</a:t>
            </a:r>
            <a:r>
              <a:t>, </a:t>
            </a:r>
            <a:r>
              <a:rPr>
                <a:solidFill>
                  <a:srgbClr val="008F00"/>
                </a:solidFill>
              </a:rPr>
              <a:t>handlerExpr</a:t>
            </a:r>
            <a:r>
              <a:t>, …)</a:t>
            </a:r>
          </a:p>
        </p:txBody>
      </p:sp>
      <p:grpSp>
        <p:nvGrpSpPr>
          <p:cNvPr id="227" name="Group"/>
          <p:cNvGrpSpPr/>
          <p:nvPr/>
        </p:nvGrpSpPr>
        <p:grpSpPr>
          <a:xfrm>
            <a:off x="14538176" y="7332957"/>
            <a:ext cx="9627441" cy="4476694"/>
            <a:chOff x="0" y="0"/>
            <a:chExt cx="9627440" cy="4476693"/>
          </a:xfrm>
        </p:grpSpPr>
        <p:sp>
          <p:nvSpPr>
            <p:cNvPr id="225" name="expression to call whenever eventExpr is invalidated"/>
            <p:cNvSpPr/>
            <p:nvPr/>
          </p:nvSpPr>
          <p:spPr>
            <a:xfrm>
              <a:off x="2014980" y="2114472"/>
              <a:ext cx="7612461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008F00"/>
                  </a:solidFill>
                </a:defRPr>
              </a:pPr>
              <a:r>
                <a:t>expression to call whenever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eventExpr</a:t>
              </a:r>
              <a:r>
                <a:t> is invalidated</a:t>
              </a:r>
            </a:p>
          </p:txBody>
        </p:sp>
        <p:sp>
          <p:nvSpPr>
            <p:cNvPr id="226" name="Triangle"/>
            <p:cNvSpPr/>
            <p:nvPr/>
          </p:nvSpPr>
          <p:spPr>
            <a:xfrm>
              <a:off x="0" y="0"/>
              <a:ext cx="2008389" cy="4476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1008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10086"/>
                  </a:lnTo>
                  <a:close/>
                </a:path>
              </a:pathLst>
            </a:custGeom>
            <a:solidFill>
              <a:srgbClr val="008F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30" name="Group"/>
          <p:cNvGrpSpPr/>
          <p:nvPr/>
        </p:nvGrpSpPr>
        <p:grpSpPr>
          <a:xfrm>
            <a:off x="679450" y="7332957"/>
            <a:ext cx="11117315" cy="4476694"/>
            <a:chOff x="0" y="0"/>
            <a:chExt cx="11117314" cy="4476693"/>
          </a:xfrm>
        </p:grpSpPr>
        <p:sp>
          <p:nvSpPr>
            <p:cNvPr id="228" name="Triangle"/>
            <p:cNvSpPr/>
            <p:nvPr/>
          </p:nvSpPr>
          <p:spPr>
            <a:xfrm flipH="1">
              <a:off x="9108926" y="0"/>
              <a:ext cx="2008389" cy="4476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1008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10086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29" name="simple reactive value - input$click,…"/>
            <p:cNvSpPr/>
            <p:nvPr/>
          </p:nvSpPr>
          <p:spPr>
            <a:xfrm>
              <a:off x="0" y="2114472"/>
              <a:ext cx="9096227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simple reactive value -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input$click</a:t>
              </a:r>
              <a:r>
                <a:t>, </a:t>
              </a:r>
            </a:p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call to reactive expression -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df()</a:t>
              </a:r>
              <a:r>
                <a:t>, </a:t>
              </a:r>
            </a:p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or complex expression inside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{}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2" animBg="1" advAuto="0"/>
      <p:bldP spid="230" grpId="1" animBg="1" advAuto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9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9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96" name="Open starwars_03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starwars_03.R</a:t>
            </a:r>
          </a:p>
          <a:p>
            <a:pPr lvl="1"/>
            <a:r>
              <a:t>Add a new menu item that allows users to access the table page</a:t>
            </a:r>
          </a:p>
        </p:txBody>
      </p:sp>
      <p:pic>
        <p:nvPicPr>
          <p:cNvPr id="397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328855" y="10477500"/>
            <a:ext cx="4445001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9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7"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0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0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403" name="See starwars_04.R"/>
          <p:cNvSpPr txBox="1">
            <a:spLocks noGrp="1"/>
          </p:cNvSpPr>
          <p:nvPr>
            <p:ph type="body" idx="21"/>
          </p:nvPr>
        </p:nvSpPr>
        <p:spPr>
          <a:xfrm>
            <a:off x="3557564" y="6332597"/>
            <a:ext cx="17281572" cy="1050805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See starwars_04.R</a:t>
            </a:r>
          </a:p>
        </p:txBody>
      </p:sp>
      <p:pic>
        <p:nvPicPr>
          <p:cNvPr id="40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H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Header</a:t>
            </a:r>
          </a:p>
        </p:txBody>
      </p:sp>
    </p:spTree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menu-messages.png" descr="menu-messag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9985" y="4501586"/>
            <a:ext cx="18764030" cy="47128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H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Header</a:t>
            </a:r>
          </a:p>
        </p:txBody>
      </p:sp>
      <p:sp>
        <p:nvSpPr>
          <p:cNvPr id="411" name="Headers have three types of information that can be displayed…"/>
          <p:cNvSpPr txBox="1">
            <a:spLocks noGrp="1"/>
          </p:cNvSpPr>
          <p:nvPr>
            <p:ph type="body" idx="4294967295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/>
          <a:p>
            <a: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Headers have three types of information that can be displayed</a:t>
            </a:r>
          </a:p>
          <a:p>
            <a:pPr lvl="1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messageItem - text information along with date/time information</a:t>
            </a:r>
          </a:p>
          <a:p>
            <a:pPr lvl="1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notificationItem - basic text information</a:t>
            </a:r>
          </a:p>
          <a:p>
            <a:pPr lvl="1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taskItem - show progress towards a goal</a:t>
            </a:r>
          </a:p>
          <a:p>
            <a: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All of these items can be dynamically updated and rendered in the server function</a:t>
            </a:r>
          </a:p>
          <a:p>
            <a:pPr lvl="1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For examples see the </a:t>
            </a:r>
            <a:r>
              <a:rPr u="sng">
                <a:solidFill>
                  <a:srgbClr val="447FB5"/>
                </a:solidFill>
                <a:hlinkClick r:id="rId2"/>
              </a:rPr>
              <a:t>shinydashboard docs</a:t>
            </a:r>
          </a:p>
        </p:txBody>
      </p:sp>
    </p:spTree>
  </p:cSld>
  <p:clrMapOvr>
    <a:masterClrMapping/>
  </p:clrMapOvr>
  <p:transition spd="med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1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1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1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demo</a:t>
            </a:r>
          </a:p>
        </p:txBody>
      </p:sp>
      <p:pic>
        <p:nvPicPr>
          <p:cNvPr id="41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starwars_04.R"/>
          <p:cNvSpPr txBox="1">
            <a:spLocks noGrp="1"/>
          </p:cNvSpPr>
          <p:nvPr>
            <p:ph type="body" idx="21"/>
          </p:nvPr>
        </p:nvSpPr>
        <p:spPr>
          <a:xfrm>
            <a:off x="8667185" y="6247414"/>
            <a:ext cx="7049630" cy="1221172"/>
          </a:xfrm>
          <a:prstGeom prst="rect">
            <a:avLst/>
          </a:prstGeom>
        </p:spPr>
        <p:txBody>
          <a:bodyPr/>
          <a:lstStyle/>
          <a:p>
            <a:r>
              <a:rPr dirty="0"/>
              <a:t>starwars_04.R</a:t>
            </a:r>
          </a:p>
        </p:txBody>
      </p:sp>
    </p:spTree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422" name="Dashboard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Dashboards</a:t>
            </a:r>
          </a:p>
        </p:txBody>
      </p:sp>
      <p:sp>
        <p:nvSpPr>
          <p:cNvPr id="423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2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0806-64CB-4F4C-9D25-99EC56B39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</a:t>
            </a:r>
          </a:p>
        </p:txBody>
      </p:sp>
      <p:pic>
        <p:nvPicPr>
          <p:cNvPr id="4" name="kissclipart-clip-art-laptop-clipart-laptop-clip-art-1d354aa3cf5e1e46.png" descr="kissclipart-clip-art-laptop-clipart-laptop-clip-art-1d354aa3cf5e1e46.png">
            <a:extLst>
              <a:ext uri="{FF2B5EF4-FFF2-40B4-BE49-F238E27FC236}">
                <a16:creationId xmlns:a16="http://schemas.microsoft.com/office/drawing/2014/main" id="{32F08412-C422-4A84-BB01-F3D5127A5A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872"/>
            <a:extLst/>
          </a:blip>
          <a:stretch>
            <a:fillRect/>
          </a:stretch>
        </p:blipFill>
        <p:spPr>
          <a:xfrm flipH="1">
            <a:off x="0" y="0"/>
            <a:ext cx="7315200" cy="7620000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5" name="starwars_04.R">
            <a:extLst>
              <a:ext uri="{FF2B5EF4-FFF2-40B4-BE49-F238E27FC236}">
                <a16:creationId xmlns:a16="http://schemas.microsoft.com/office/drawing/2014/main" id="{C9E79964-2D58-4E26-B11F-39C0C0B1F2FC}"/>
              </a:ext>
            </a:extLst>
          </p:cNvPr>
          <p:cNvSpPr txBox="1">
            <a:spLocks/>
          </p:cNvSpPr>
          <p:nvPr/>
        </p:nvSpPr>
        <p:spPr>
          <a:xfrm>
            <a:off x="10429592" y="6247414"/>
            <a:ext cx="3524815" cy="1221172"/>
          </a:xfrm>
          <a:prstGeom prst="rect">
            <a:avLst/>
          </a:prstGeom>
        </p:spPr>
        <p:txBody>
          <a:bodyPr/>
          <a:lstStyle>
            <a:lvl1pPr marL="609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1346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2083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2819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35563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4292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5029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5766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6502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Project 1</a:t>
            </a:r>
          </a:p>
        </p:txBody>
      </p:sp>
    </p:spTree>
    <p:extLst>
      <p:ext uri="{BB962C8B-B14F-4D97-AF65-F5344CB8AC3E}">
        <p14:creationId xmlns:p14="http://schemas.microsoft.com/office/powerpoint/2010/main" val="3294658939"/>
      </p:ext>
    </p:extLst>
  </p:cSld>
  <p:clrMapOvr>
    <a:masterClrMapping/>
  </p:clrMapOvr>
  <p:transition spd="med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0806-64CB-4F4C-9D25-99EC56B39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</a:t>
            </a:r>
          </a:p>
        </p:txBody>
      </p:sp>
      <p:pic>
        <p:nvPicPr>
          <p:cNvPr id="4" name="kissclipart-clip-art-laptop-clipart-laptop-clip-art-1d354aa3cf5e1e46.png" descr="kissclipart-clip-art-laptop-clipart-laptop-clip-art-1d354aa3cf5e1e46.png">
            <a:extLst>
              <a:ext uri="{FF2B5EF4-FFF2-40B4-BE49-F238E27FC236}">
                <a16:creationId xmlns:a16="http://schemas.microsoft.com/office/drawing/2014/main" id="{32F08412-C422-4A84-BB01-F3D5127A5A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872"/>
            <a:extLst/>
          </a:blip>
          <a:stretch>
            <a:fillRect/>
          </a:stretch>
        </p:blipFill>
        <p:spPr>
          <a:xfrm flipH="1">
            <a:off x="0" y="0"/>
            <a:ext cx="7315200" cy="7620000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5" name="Project 1…">
            <a:extLst>
              <a:ext uri="{FF2B5EF4-FFF2-40B4-BE49-F238E27FC236}">
                <a16:creationId xmlns:a16="http://schemas.microsoft.com/office/drawing/2014/main" id="{7D324CE6-D0EC-4FAD-84C3-AB28F8EF7A52}"/>
              </a:ext>
            </a:extLst>
          </p:cNvPr>
          <p:cNvSpPr txBox="1"/>
          <p:nvPr/>
        </p:nvSpPr>
        <p:spPr>
          <a:xfrm>
            <a:off x="798081" y="7935081"/>
            <a:ext cx="530046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ts val="7500"/>
              </a:lnSpc>
              <a:defRPr sz="5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Project 1</a:t>
            </a:r>
          </a:p>
          <a:p>
            <a:pPr algn="l" defTabSz="457200">
              <a:lnSpc>
                <a:spcPts val="7500"/>
              </a:lnSpc>
              <a:defRPr sz="5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dirty="0"/>
          </a:p>
          <a:p>
            <a:pPr algn="l" defTabSz="457200">
              <a:lnSpc>
                <a:spcPts val="7500"/>
              </a:lnSpc>
              <a:defRPr sz="5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Due Date: 9/27</a:t>
            </a:r>
          </a:p>
        </p:txBody>
      </p:sp>
      <p:sp>
        <p:nvSpPr>
          <p:cNvPr id="6" name="Creating multiple types of visuals from the same data is an important way to convey information to application users. Students will create a Dashboard using a static download of an Open Data or a Dataset from their own place of employment (make sure you ">
            <a:extLst>
              <a:ext uri="{FF2B5EF4-FFF2-40B4-BE49-F238E27FC236}">
                <a16:creationId xmlns:a16="http://schemas.microsoft.com/office/drawing/2014/main" id="{EDA48ECC-AA4F-4527-8AC9-EA66086EDB46}"/>
              </a:ext>
            </a:extLst>
          </p:cNvPr>
          <p:cNvSpPr txBox="1"/>
          <p:nvPr/>
        </p:nvSpPr>
        <p:spPr>
          <a:xfrm>
            <a:off x="8237044" y="2404200"/>
            <a:ext cx="15471037" cy="9828941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70000" lnSpcReduction="20000"/>
          </a:bodyPr>
          <a:lstStyle/>
          <a:p>
            <a:pPr algn="l" defTabSz="457200">
              <a:lnSpc>
                <a:spcPts val="5200"/>
              </a:lnSpc>
              <a:spcBef>
                <a:spcPts val="1200"/>
              </a:spcBef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Creating multiple types of visuals from the same data is an important way to convey information to application users. Students will create a Dashboard using a static download of an Open Data or a Dataset from their own place of employment (make sure you have permission to use it for this assignment first!)</a:t>
            </a:r>
          </a:p>
          <a:p>
            <a:pPr algn="l" defTabSz="457200">
              <a:lnSpc>
                <a:spcPts val="5200"/>
              </a:lnSpc>
              <a:spcBef>
                <a:spcPts val="1200"/>
              </a:spcBef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Students may make their application in either flexdashboard or shinydashboard layouts and deploy on shinyapps.io.</a:t>
            </a:r>
          </a:p>
          <a:p>
            <a:pPr algn="l" defTabSz="457200">
              <a:lnSpc>
                <a:spcPts val="5200"/>
              </a:lnSpc>
              <a:spcBef>
                <a:spcPts val="1200"/>
              </a:spcBef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Directions:</a:t>
            </a:r>
          </a:p>
          <a:p>
            <a:pPr marL="368300" indent="-368300" algn="l" defTabSz="457200">
              <a:lnSpc>
                <a:spcPts val="5200"/>
              </a:lnSpc>
              <a:buClr>
                <a:srgbClr val="535353"/>
              </a:buClr>
              <a:buSzPct val="82000"/>
              <a:buChar char="•"/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Include at least:</a:t>
            </a:r>
          </a:p>
          <a:p>
            <a:pPr marL="1104900" lvl="1" indent="-368300" algn="l" defTabSz="457200">
              <a:lnSpc>
                <a:spcPts val="5200"/>
              </a:lnSpc>
              <a:buClr>
                <a:srgbClr val="535353"/>
              </a:buClr>
              <a:buSzPct val="82000"/>
              <a:buChar char="•"/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Three (3) input/filters</a:t>
            </a:r>
          </a:p>
          <a:p>
            <a:pPr marL="1104900" lvl="1" indent="-368300" algn="l" defTabSz="457200">
              <a:lnSpc>
                <a:spcPts val="5200"/>
              </a:lnSpc>
              <a:buClr>
                <a:srgbClr val="535353"/>
              </a:buClr>
              <a:buSzPct val="82000"/>
              <a:buChar char="•"/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Three (3) single numeric based boxes/gauges</a:t>
            </a:r>
          </a:p>
          <a:p>
            <a:pPr marL="1104900" lvl="1" indent="-368300" algn="l" defTabSz="457200">
              <a:lnSpc>
                <a:spcPts val="5200"/>
              </a:lnSpc>
              <a:buClr>
                <a:srgbClr val="535353"/>
              </a:buClr>
              <a:buSzPct val="82000"/>
              <a:buChar char="•"/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One (1) datatable</a:t>
            </a:r>
          </a:p>
          <a:p>
            <a:pPr marL="1104900" lvl="1" indent="-368300" algn="l" defTabSz="457200">
              <a:lnSpc>
                <a:spcPts val="5200"/>
              </a:lnSpc>
              <a:buClr>
                <a:srgbClr val="535353"/>
              </a:buClr>
              <a:buSzPct val="82000"/>
              <a:buChar char="•"/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Three (3) interactive and reactively responsive charts. (use ggplot2 for now)</a:t>
            </a:r>
          </a:p>
          <a:p>
            <a:pPr marL="1841500" lvl="2" indent="-368300" algn="l" defTabSz="457200">
              <a:lnSpc>
                <a:spcPts val="5200"/>
              </a:lnSpc>
              <a:buClr>
                <a:srgbClr val="535353"/>
              </a:buClr>
              <a:buSzPct val="82000"/>
              <a:buChar char="•"/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These elements should be places throughout a dashboard with at least three (3) pages or tabs with an analytical themes or question about the data.</a:t>
            </a:r>
          </a:p>
          <a:p>
            <a:pPr marL="1104900" lvl="1" indent="-368300" algn="l" defTabSz="457200">
              <a:lnSpc>
                <a:spcPts val="5200"/>
              </a:lnSpc>
              <a:buClr>
                <a:srgbClr val="535353"/>
              </a:buClr>
              <a:buSzPct val="82000"/>
              <a:buChar char="•"/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On the server side your plots and tables must utilize the reactive function for any and all datasets.</a:t>
            </a:r>
          </a:p>
          <a:p>
            <a:pPr marL="368300" indent="-368300" algn="l" defTabSz="457200">
              <a:lnSpc>
                <a:spcPts val="5200"/>
              </a:lnSpc>
              <a:buClr>
                <a:srgbClr val="535353"/>
              </a:buClr>
              <a:buSzPct val="82000"/>
              <a:buChar char="•"/>
              <a:defRPr sz="32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Your final app must work when deployed to shinyapps.io.</a:t>
            </a:r>
          </a:p>
        </p:txBody>
      </p:sp>
    </p:spTree>
    <p:extLst>
      <p:ext uri="{BB962C8B-B14F-4D97-AF65-F5344CB8AC3E}">
        <p14:creationId xmlns:p14="http://schemas.microsoft.com/office/powerpoint/2010/main" val="236224537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3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3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erver:"/>
          <p:cNvSpPr txBox="1"/>
          <p:nvPr/>
        </p:nvSpPr>
        <p:spPr>
          <a:xfrm>
            <a:off x="1030275" y="7357453"/>
            <a:ext cx="22326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server:</a:t>
            </a:r>
          </a:p>
        </p:txBody>
      </p:sp>
      <p:sp>
        <p:nvSpPr>
          <p:cNvPr id="239" name="Rectangle"/>
          <p:cNvSpPr/>
          <p:nvPr/>
        </p:nvSpPr>
        <p:spPr>
          <a:xfrm>
            <a:off x="1049325" y="8235603"/>
            <a:ext cx="22494929" cy="369489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0" name="observeEvent(eventExpr = input$write_csv,…"/>
          <p:cNvSpPr txBox="1"/>
          <p:nvPr/>
        </p:nvSpPr>
        <p:spPr>
          <a:xfrm>
            <a:off x="1214453" y="8448486"/>
            <a:ext cx="22342501" cy="3269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</a:t>
            </a:r>
            <a:r>
              <a:rPr>
                <a:solidFill>
                  <a:srgbClr val="005493"/>
                </a:solidFill>
              </a:rPr>
              <a:t>eventExpr</a:t>
            </a:r>
            <a:r>
              <a:t> = input$</a:t>
            </a:r>
            <a:r>
              <a:rPr>
                <a:solidFill>
                  <a:srgbClr val="FF9300"/>
                </a:solidFill>
              </a:rPr>
              <a:t>write_csv</a:t>
            </a:r>
            <a:r>
              <a:t>, 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</a:t>
            </a:r>
            <a:r>
              <a:rPr>
                <a:solidFill>
                  <a:srgbClr val="008F00"/>
                </a:solidFill>
              </a:rPr>
              <a:t>handlerExpr</a:t>
            </a:r>
            <a:r>
              <a:t> = </a:t>
            </a:r>
            <a:r>
              <a:rPr>
                <a:solidFill>
                  <a:srgbClr val="008F00"/>
                </a:solidFill>
              </a:rPr>
              <a:t>{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8F00"/>
                </a:solidFill>
              </a:rPr>
              <a:t>               </a:t>
            </a:r>
            <a:r>
              <a:t>filename &lt;- paste0("movies_", str_replace_all(Sys.time(), ":|\ ", "_"), ".csv")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write.csv(movies_sample(), file = filename, row.names = FALSE) 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</a:t>
            </a:r>
            <a:r>
              <a:rPr>
                <a:solidFill>
                  <a:srgbClr val="008F00"/>
                </a:solidFill>
              </a:rPr>
              <a:t>}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)</a:t>
            </a:r>
          </a:p>
        </p:txBody>
      </p:sp>
      <p:sp>
        <p:nvSpPr>
          <p:cNvPr id="241" name="Write a CSV of the sampled data when action button is pressed. See movies_15.R."/>
          <p:cNvSpPr txBox="1"/>
          <p:nvPr/>
        </p:nvSpPr>
        <p:spPr>
          <a:xfrm>
            <a:off x="3950296" y="2492619"/>
            <a:ext cx="16496110" cy="2315357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 sz="600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Write a CSV of the sampled data when action button is pressed.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movies_15.R</a:t>
            </a:r>
            <a:r>
              <a:t>.</a:t>
            </a:r>
          </a:p>
        </p:txBody>
      </p:sp>
      <p:sp>
        <p:nvSpPr>
          <p:cNvPr id="242" name="ui:"/>
          <p:cNvSpPr txBox="1"/>
          <p:nvPr/>
        </p:nvSpPr>
        <p:spPr>
          <a:xfrm>
            <a:off x="1030275" y="4839725"/>
            <a:ext cx="89006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ui:</a:t>
            </a:r>
          </a:p>
        </p:txBody>
      </p:sp>
      <p:sp>
        <p:nvSpPr>
          <p:cNvPr id="243" name="Rectangle"/>
          <p:cNvSpPr/>
          <p:nvPr/>
        </p:nvSpPr>
        <p:spPr>
          <a:xfrm>
            <a:off x="1049325" y="5735075"/>
            <a:ext cx="22494928" cy="1161832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actionButton(inputId = &quot;write_csv&quot;, label = &quot;Write CSV&quot;)"/>
          <p:cNvSpPr txBox="1"/>
          <p:nvPr/>
        </p:nvSpPr>
        <p:spPr>
          <a:xfrm>
            <a:off x="1204927" y="6009107"/>
            <a:ext cx="21986847" cy="613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actionButton(</a:t>
            </a:r>
            <a:r>
              <a:rPr>
                <a:solidFill>
                  <a:srgbClr val="0096FF"/>
                </a:solidFill>
              </a:rPr>
              <a:t>inputId</a:t>
            </a:r>
            <a:r>
              <a:t> = "</a:t>
            </a:r>
            <a:r>
              <a:rPr>
                <a:solidFill>
                  <a:srgbClr val="FF9300"/>
                </a:solidFill>
              </a:rPr>
              <a:t>write_csv</a:t>
            </a:r>
            <a:r>
              <a:t>", </a:t>
            </a:r>
            <a:r>
              <a:rPr>
                <a:solidFill>
                  <a:srgbClr val="0096FF"/>
                </a:solidFill>
              </a:rPr>
              <a:t>label</a:t>
            </a:r>
            <a:r>
              <a:t> = "Write CSV")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4378</Words>
  <Application>Microsoft Office PowerPoint</Application>
  <PresentationFormat>Custom</PresentationFormat>
  <Paragraphs>567</Paragraphs>
  <Slides>88</Slides>
  <Notes>6</Notes>
  <HiddenSlides>0</HiddenSlides>
  <MMClips>12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7" baseType="lpstr">
      <vt:lpstr>Avenir Roman</vt:lpstr>
      <vt:lpstr>Courier</vt:lpstr>
      <vt:lpstr>Gill Sans</vt:lpstr>
      <vt:lpstr>Gill Sans Light</vt:lpstr>
      <vt:lpstr>Helvetica</vt:lpstr>
      <vt:lpstr>Helvetica Neue</vt:lpstr>
      <vt:lpstr>Marker Felt</vt:lpstr>
      <vt:lpstr>Monaco</vt:lpstr>
      <vt:lpstr>Showroom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 1</vt:lpstr>
      <vt:lpstr>PowerPoint Presentation</vt:lpstr>
      <vt:lpstr>PowerPoint Presentation</vt:lpstr>
      <vt:lpstr>lesson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Homework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Arnold, Geoffrey</cp:lastModifiedBy>
  <cp:revision>5</cp:revision>
  <dcterms:modified xsi:type="dcterms:W3CDTF">2020-12-23T18:20:29Z</dcterms:modified>
</cp:coreProperties>
</file>